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3817600" cy="7772400"/>
  <p:notesSz cx="10058400" cy="7772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9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F5ADB7-42E4-4492-A528-6C0F44778A75}" v="3" dt="2022-11-05T19:49:38.77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66" y="96"/>
      </p:cViewPr>
      <p:guideLst>
        <p:guide orient="horz" pos="2880"/>
        <p:guide pos="296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26" Type="http://schemas.openxmlformats.org/officeDocument/2006/relationships/customXml" Target="../customXml/item3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McPherson" userId="30f8cbab-96ba-4945-8f19-95d796a4ac98" providerId="ADAL" clId="{02F5ADB7-42E4-4492-A528-6C0F44778A75}"/>
    <pc:docChg chg="undo custSel modSld modMainMaster">
      <pc:chgData name="Mark McPherson" userId="30f8cbab-96ba-4945-8f19-95d796a4ac98" providerId="ADAL" clId="{02F5ADB7-42E4-4492-A528-6C0F44778A75}" dt="2022-11-05T19:49:38.779" v="22"/>
      <pc:docMkLst>
        <pc:docMk/>
      </pc:docMkLst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56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6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6"/>
            <ac:spMk id="3" creationId="{00000000-0000-0000-0000-000000000000}"/>
          </ac:spMkLst>
        </pc:sp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57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7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7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7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7"/>
            <ac:spMk id="5" creationId="{00000000-0000-0000-0000-000000000000}"/>
          </ac:spMkLst>
        </pc:sp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58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8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8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8"/>
            <ac:spMk id="5" creationId="{00000000-0000-0000-0000-000000000000}"/>
          </ac:spMkLst>
        </pc:s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58"/>
            <ac:picMk id="4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59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8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59"/>
            <ac:grpSpMk id="2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59"/>
            <ac:picMk id="7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0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8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0"/>
            <ac:grpSpMk id="2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0"/>
            <ac:picMk id="7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1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6" creationId="{00000000-0000-0000-0000-000000000000}"/>
          </ac:spMkLst>
        </pc:sp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2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2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2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2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2"/>
            <ac:spMk id="6" creationId="{00000000-0000-0000-0000-000000000000}"/>
          </ac:spMkLst>
        </pc:s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2"/>
            <ac:picMk id="3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3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7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8" creationId="{00000000-0000-0000-0000-000000000000}"/>
          </ac:spMkLst>
        </pc:spChg>
        <pc:graphicFrameChg chg="mod">
          <ac:chgData name="Mark McPherson" userId="30f8cbab-96ba-4945-8f19-95d796a4ac98" providerId="ADAL" clId="{02F5ADB7-42E4-4492-A528-6C0F44778A75}" dt="2022-11-05T19:49:38.779" v="22"/>
          <ac:graphicFrameMkLst>
            <pc:docMk/>
            <pc:sldMk cId="0" sldId="263"/>
            <ac:graphicFrameMk id="6" creationId="{00000000-0000-0000-0000-000000000000}"/>
          </ac:graphicFrameMkLst>
        </pc:graphicFrame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4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7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9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10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11" creationId="{00000000-0000-0000-0000-000000000000}"/>
          </ac:spMkLst>
        </pc:spChg>
        <pc:graphicFrameChg chg="mod">
          <ac:chgData name="Mark McPherson" userId="30f8cbab-96ba-4945-8f19-95d796a4ac98" providerId="ADAL" clId="{02F5ADB7-42E4-4492-A528-6C0F44778A75}" dt="2022-11-05T19:49:38.779" v="22"/>
          <ac:graphicFrameMkLst>
            <pc:docMk/>
            <pc:sldMk cId="0" sldId="264"/>
            <ac:graphicFrameMk id="8" creationId="{00000000-0000-0000-0000-000000000000}"/>
          </ac:graphicFrameMkLst>
        </pc:graphicFrame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5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6" creationId="{00000000-0000-0000-0000-000000000000}"/>
          </ac:spMkLst>
        </pc:sp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6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7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8" creationId="{00000000-0000-0000-0000-000000000000}"/>
          </ac:spMkLst>
        </pc:spChg>
        <pc:graphicFrameChg chg="mod">
          <ac:chgData name="Mark McPherson" userId="30f8cbab-96ba-4945-8f19-95d796a4ac98" providerId="ADAL" clId="{02F5ADB7-42E4-4492-A528-6C0F44778A75}" dt="2022-11-05T19:49:38.779" v="22"/>
          <ac:graphicFrameMkLst>
            <pc:docMk/>
            <pc:sldMk cId="0" sldId="266"/>
            <ac:graphicFrameMk id="5" creationId="{00000000-0000-0000-0000-000000000000}"/>
          </ac:graphicFrameMkLst>
        </pc:graphicFrame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7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0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1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7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7"/>
            <ac:grpSpMk id="4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7"/>
            <ac:picMk id="6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7"/>
            <ac:picMk id="7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7"/>
            <ac:picMk id="8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7"/>
            <ac:picMk id="9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8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6" creationId="{00000000-0000-0000-0000-000000000000}"/>
          </ac:spMkLst>
        </pc:spChg>
      </pc:sldChg>
      <pc:sldChg chg="modSp mod">
        <pc:chgData name="Mark McPherson" userId="30f8cbab-96ba-4945-8f19-95d796a4ac98" providerId="ADAL" clId="{02F5ADB7-42E4-4492-A528-6C0F44778A75}" dt="2022-11-05T19:49:38.779" v="22"/>
        <pc:sldMkLst>
          <pc:docMk/>
          <pc:sldMk cId="0" sldId="269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1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8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9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0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1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5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9"/>
            <ac:grpSpMk id="4" creationId="{00000000-0000-0000-0000-000000000000}"/>
          </ac:grpSpMkLst>
        </pc:gr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9"/>
            <ac:grpSpMk id="17" creationId="{00000000-0000-0000-0000-000000000000}"/>
          </ac:grpSpMkLst>
        </pc:gr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9"/>
            <ac:grpSpMk id="22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6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7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8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9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10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23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70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7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8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0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1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6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70"/>
            <ac:grpSpMk id="3" creationId="{00000000-0000-0000-0000-000000000000}"/>
          </ac:grpSpMkLst>
        </pc:gr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70"/>
            <ac:grpSpMk id="19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5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6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7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8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9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10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11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12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13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24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71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1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1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1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1"/>
            <ac:spMk id="6" creationId="{00000000-0000-0000-0000-000000000000}"/>
          </ac:spMkLst>
        </pc:s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1"/>
            <ac:picMk id="3" creationId="{00000000-0000-0000-0000-000000000000}"/>
          </ac:picMkLst>
        </pc:picChg>
      </pc:sldChg>
      <pc:sldMasterChg chg="modSp modSldLayout">
        <pc:chgData name="Mark McPherson" userId="30f8cbab-96ba-4945-8f19-95d796a4ac98" providerId="ADAL" clId="{02F5ADB7-42E4-4492-A528-6C0F44778A75}" dt="2022-11-05T19:49:38.779" v="22"/>
        <pc:sldMasterMkLst>
          <pc:docMk/>
          <pc:sldMasterMk cId="0" sldId="2147483648"/>
        </pc:sldMaster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6" creationId="{00000000-0000-0000-0000-000000000000}"/>
          </ac:spMkLst>
        </pc:s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asterMk cId="0" sldId="2147483648"/>
            <ac:picMk id="16" creationId="{00000000-0000-0000-0000-000000000000}"/>
          </ac:picMkLst>
        </pc:picChg>
        <pc:sldLayoutChg chg="modSp">
          <pc:chgData name="Mark McPherson" userId="30f8cbab-96ba-4945-8f19-95d796a4ac98" providerId="ADAL" clId="{02F5ADB7-42E4-4492-A528-6C0F44778A75}" dt="2022-11-05T19:49:38.779" v="22"/>
          <pc:sldLayoutMkLst>
            <pc:docMk/>
            <pc:sldMasterMk cId="0" sldId="2147483648"/>
            <pc:sldLayoutMk cId="0" sldId="2147483661"/>
          </pc:sldLayoutMkLst>
          <pc:spChg chg="mod">
            <ac:chgData name="Mark McPherson" userId="30f8cbab-96ba-4945-8f19-95d796a4ac98" providerId="ADAL" clId="{02F5ADB7-42E4-4492-A528-6C0F44778A75}" dt="2022-11-05T19:49:38.779" v="22"/>
            <ac:spMkLst>
              <pc:docMk/>
              <pc:sldMasterMk cId="0" sldId="2147483648"/>
              <pc:sldLayoutMk cId="0" sldId="2147483661"/>
              <ac:spMk id="2" creationId="{00000000-0000-0000-0000-000000000000}"/>
            </ac:spMkLst>
          </pc:spChg>
          <pc:spChg chg="mod">
            <ac:chgData name="Mark McPherson" userId="30f8cbab-96ba-4945-8f19-95d796a4ac98" providerId="ADAL" clId="{02F5ADB7-42E4-4492-A528-6C0F44778A75}" dt="2022-11-05T19:49:38.779" v="22"/>
            <ac:spMkLst>
              <pc:docMk/>
              <pc:sldMasterMk cId="0" sldId="2147483648"/>
              <pc:sldLayoutMk cId="0" sldId="2147483661"/>
              <ac:spMk id="3" creationId="{00000000-0000-0000-0000-000000000000}"/>
            </ac:spMkLst>
          </pc:spChg>
        </pc:sldLayoutChg>
        <pc:sldLayoutChg chg="modSp">
          <pc:chgData name="Mark McPherson" userId="30f8cbab-96ba-4945-8f19-95d796a4ac98" providerId="ADAL" clId="{02F5ADB7-42E4-4492-A528-6C0F44778A75}" dt="2022-11-05T19:49:38.779" v="22"/>
          <pc:sldLayoutMkLst>
            <pc:docMk/>
            <pc:sldMasterMk cId="0" sldId="2147483648"/>
            <pc:sldLayoutMk cId="0" sldId="2147483663"/>
          </pc:sldLayoutMkLst>
          <pc:spChg chg="mod">
            <ac:chgData name="Mark McPherson" userId="30f8cbab-96ba-4945-8f19-95d796a4ac98" providerId="ADAL" clId="{02F5ADB7-42E4-4492-A528-6C0F44778A75}" dt="2022-11-05T19:49:38.779" v="22"/>
            <ac:spMkLst>
              <pc:docMk/>
              <pc:sldMasterMk cId="0" sldId="2147483648"/>
              <pc:sldLayoutMk cId="0" sldId="2147483663"/>
              <ac:spMk id="3" creationId="{00000000-0000-0000-0000-000000000000}"/>
            </ac:spMkLst>
          </pc:spChg>
          <pc:spChg chg="mod">
            <ac:chgData name="Mark McPherson" userId="30f8cbab-96ba-4945-8f19-95d796a4ac98" providerId="ADAL" clId="{02F5ADB7-42E4-4492-A528-6C0F44778A75}" dt="2022-11-05T19:49:38.779" v="22"/>
            <ac:spMkLst>
              <pc:docMk/>
              <pc:sldMasterMk cId="0" sldId="2147483648"/>
              <pc:sldLayoutMk cId="0" sldId="2147483663"/>
              <ac:spMk id="4" creationId="{00000000-0000-0000-0000-000000000000}"/>
            </ac:spMkLst>
          </pc:spChg>
        </pc:sldLayoutChg>
        <pc:sldLayoutChg chg="modSp">
          <pc:chgData name="Mark McPherson" userId="30f8cbab-96ba-4945-8f19-95d796a4ac98" providerId="ADAL" clId="{02F5ADB7-42E4-4492-A528-6C0F44778A75}" dt="2022-11-05T19:49:38.779" v="22"/>
          <pc:sldLayoutMkLst>
            <pc:docMk/>
            <pc:sldMasterMk cId="0" sldId="2147483648"/>
            <pc:sldLayoutMk cId="0" sldId="2147483665"/>
          </pc:sldLayoutMkLst>
          <pc:picChg chg="mod">
            <ac:chgData name="Mark McPherson" userId="30f8cbab-96ba-4945-8f19-95d796a4ac98" providerId="ADAL" clId="{02F5ADB7-42E4-4492-A528-6C0F44778A75}" dt="2022-11-05T19:49:38.779" v="22"/>
            <ac:picMkLst>
              <pc:docMk/>
              <pc:sldMasterMk cId="0" sldId="2147483648"/>
              <pc:sldLayoutMk cId="0" sldId="2147483665"/>
              <ac:picMk id="16" creationId="{00000000-0000-0000-0000-000000000000}"/>
            </ac:picMkLst>
          </pc:picChg>
        </pc:sldLayoutChg>
      </pc:sldMasterChg>
    </pc:docChg>
  </pc:docChgLst>
</pc:chgInfo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36320" y="2409444"/>
            <a:ext cx="11744960" cy="5155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072640" y="4352544"/>
            <a:ext cx="9672320" cy="3000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05050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05050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90880" y="1787652"/>
            <a:ext cx="6010656" cy="3000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116064" y="1787652"/>
            <a:ext cx="6010656" cy="3000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05050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" y="3"/>
            <a:ext cx="13817599" cy="77723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2" y="7"/>
            <a:ext cx="13817599" cy="777239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7646" y="415925"/>
            <a:ext cx="12282311" cy="5155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505050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7647" y="1406526"/>
            <a:ext cx="8493811" cy="3000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697984" y="7228334"/>
            <a:ext cx="4421632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90880" y="7228334"/>
            <a:ext cx="317804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2424474" y="7320582"/>
            <a:ext cx="626327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sa/2.0/" TargetMode="External"/><Relationship Id="rId3" Type="http://schemas.openxmlformats.org/officeDocument/2006/relationships/image" Target="../media/image8.png"/><Relationship Id="rId7" Type="http://schemas.openxmlformats.org/officeDocument/2006/relationships/hyperlink" Target="https://openstreetmap.org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fletjs.com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fletjs.com/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hyperlink" Target="https://creativecommons.org/licenses/by-sa/2.0/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openstreetmap.org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fletjs.com/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12" Type="http://schemas.openxmlformats.org/officeDocument/2006/relationships/hyperlink" Target="https://www.ordnancesurvey.co.uk/business-government/licensing-agreements/copyright-acknowledgement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hyperlink" Target="https://data.london.gov.uk/dataset/statistical-gis-boundary-files-london" TargetMode="External"/><Relationship Id="rId5" Type="http://schemas.openxmlformats.org/officeDocument/2006/relationships/image" Target="../media/image10.png"/><Relationship Id="rId10" Type="http://schemas.openxmlformats.org/officeDocument/2006/relationships/hyperlink" Target="https://creativecommons.org/licenses/by-sa/2.0/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openstreetmap.org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hsbsa-data-analytics/london-oral-surgey-mappin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rstudio.github.io/leaflet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london.gov.uk/download/statistical-gis-boundary-files-london/9ba8c833-6370-4b11-abdc-314aa020d5e0/statistical-gis-boundaries-london.zip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09900" y="4063999"/>
            <a:ext cx="8375650" cy="168815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7300"/>
              </a:lnSpc>
              <a:spcBef>
                <a:spcPts val="90"/>
              </a:spcBef>
            </a:pPr>
            <a:r>
              <a:rPr sz="4850" b="1" spc="-150" dirty="0">
                <a:solidFill>
                  <a:srgbClr val="505050"/>
                </a:solidFill>
                <a:latin typeface="Gill Sans MT"/>
                <a:cs typeface="Gill Sans MT"/>
              </a:rPr>
              <a:t>Leaflet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dirty="0">
                <a:solidFill>
                  <a:srgbClr val="505050"/>
                </a:solidFill>
                <a:latin typeface="Gill Sans MT"/>
                <a:cs typeface="Gill Sans MT"/>
              </a:rPr>
              <a:t>in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204" dirty="0">
                <a:solidFill>
                  <a:srgbClr val="505050"/>
                </a:solidFill>
                <a:latin typeface="Gill Sans MT"/>
                <a:cs typeface="Gill Sans MT"/>
              </a:rPr>
              <a:t>R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55" dirty="0">
                <a:solidFill>
                  <a:srgbClr val="505050"/>
                </a:solidFill>
                <a:latin typeface="Gill Sans MT"/>
                <a:cs typeface="Gill Sans MT"/>
              </a:rPr>
              <a:t>-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229" dirty="0">
                <a:solidFill>
                  <a:srgbClr val="505050"/>
                </a:solidFill>
                <a:latin typeface="Gill Sans MT"/>
                <a:cs typeface="Gill Sans MT"/>
              </a:rPr>
              <a:t>Creating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60" dirty="0">
                <a:solidFill>
                  <a:srgbClr val="505050"/>
                </a:solidFill>
                <a:latin typeface="Gill Sans MT"/>
                <a:cs typeface="Gill Sans MT"/>
              </a:rPr>
              <a:t>dynamic, </a:t>
            </a:r>
            <a:r>
              <a:rPr sz="4850" b="1" spc="-160" dirty="0">
                <a:solidFill>
                  <a:srgbClr val="505050"/>
                </a:solidFill>
                <a:latin typeface="Gill Sans MT"/>
                <a:cs typeface="Gill Sans MT"/>
              </a:rPr>
              <a:t>interactive</a:t>
            </a:r>
            <a:r>
              <a:rPr sz="4850" b="1" spc="-45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20" dirty="0">
                <a:solidFill>
                  <a:srgbClr val="505050"/>
                </a:solidFill>
                <a:latin typeface="Gill Sans MT"/>
                <a:cs typeface="Gill Sans MT"/>
              </a:rPr>
              <a:t>maps</a:t>
            </a:r>
            <a:endParaRPr sz="485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90850" y="6178552"/>
            <a:ext cx="1551940" cy="59388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9050">
              <a:lnSpc>
                <a:spcPct val="133300"/>
              </a:lnSpc>
              <a:spcBef>
                <a:spcPts val="100"/>
              </a:spcBef>
            </a:pPr>
            <a:r>
              <a:rPr sz="1500" spc="55" dirty="0">
                <a:solidFill>
                  <a:srgbClr val="787878"/>
                </a:solidFill>
                <a:latin typeface="Arial"/>
                <a:cs typeface="Arial"/>
              </a:rPr>
              <a:t>Mark</a:t>
            </a:r>
            <a:r>
              <a:rPr sz="1500" spc="-20" dirty="0">
                <a:solidFill>
                  <a:srgbClr val="78787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787878"/>
                </a:solidFill>
                <a:latin typeface="Arial"/>
                <a:cs typeface="Arial"/>
              </a:rPr>
              <a:t>McPherson 18/10/2022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369570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95" dirty="0"/>
              <a:t>Final</a:t>
            </a:r>
            <a:r>
              <a:rPr spc="-340" dirty="0"/>
              <a:t> </a:t>
            </a:r>
            <a:r>
              <a:rPr spc="-295" dirty="0"/>
              <a:t>GIS</a:t>
            </a:r>
            <a:r>
              <a:rPr spc="-335" dirty="0"/>
              <a:t> </a:t>
            </a:r>
            <a:r>
              <a:rPr dirty="0"/>
              <a:t>data</a:t>
            </a:r>
            <a:r>
              <a:rPr spc="-335" dirty="0"/>
              <a:t> </a:t>
            </a:r>
            <a:r>
              <a:rPr spc="-10" dirty="0"/>
              <a:t>steps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2571747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79600" y="4057646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3" y="1406528"/>
            <a:ext cx="8615045" cy="2987675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2700" marR="5080">
              <a:lnSpc>
                <a:spcPts val="2330"/>
              </a:lnSpc>
              <a:spcBef>
                <a:spcPts val="18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coordinates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not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standard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used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Global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Positioning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System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(GPS).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they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must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be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transformed.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epsg:4326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one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name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70" dirty="0">
                <a:solidFill>
                  <a:srgbClr val="545454"/>
                </a:solidFill>
                <a:latin typeface="Arial"/>
                <a:cs typeface="Arial"/>
              </a:rPr>
              <a:t>GPS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standard.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45"/>
              </a:spcBef>
            </a:pPr>
            <a:endParaRPr sz="2350">
              <a:latin typeface="Arial"/>
              <a:cs typeface="Arial"/>
            </a:endParaRPr>
          </a:p>
          <a:p>
            <a:pPr marL="12700"/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5" dirty="0">
                <a:solidFill>
                  <a:srgbClr val="505050"/>
                </a:solidFill>
                <a:latin typeface="Consolas"/>
                <a:cs typeface="Consolas"/>
              </a:rPr>
              <a:t>spTransform(CRS(</a:t>
            </a:r>
            <a:r>
              <a:rPr sz="1500" spc="-55" dirty="0">
                <a:solidFill>
                  <a:srgbClr val="009E5C"/>
                </a:solidFill>
                <a:latin typeface="Consolas"/>
                <a:cs typeface="Consolas"/>
              </a:rPr>
              <a:t>"+init=epsg:4326"</a:t>
            </a:r>
            <a:r>
              <a:rPr sz="1500" spc="-55" dirty="0">
                <a:solidFill>
                  <a:srgbClr val="505050"/>
                </a:solidFill>
                <a:latin typeface="Consolas"/>
                <a:cs typeface="Consolas"/>
              </a:rPr>
              <a:t>))</a:t>
            </a:r>
            <a:endParaRPr sz="1500">
              <a:latin typeface="Consolas"/>
              <a:cs typeface="Consolas"/>
            </a:endParaRPr>
          </a:p>
          <a:p>
            <a:pPr>
              <a:spcBef>
                <a:spcPts val="45"/>
              </a:spcBef>
            </a:pPr>
            <a:endParaRPr sz="2150">
              <a:latin typeface="Consolas"/>
              <a:cs typeface="Consolas"/>
            </a:endParaRPr>
          </a:p>
          <a:p>
            <a:pPr marL="12700" marR="198755">
              <a:lnSpc>
                <a:spcPts val="2330"/>
              </a:lnSpc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When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plotting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map,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it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useful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get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bounds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polygons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included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data,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map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centered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on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correct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area.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35"/>
              </a:spcBef>
            </a:pPr>
            <a:endParaRPr sz="2300">
              <a:latin typeface="Arial"/>
              <a:cs typeface="Arial"/>
            </a:endParaRPr>
          </a:p>
          <a:p>
            <a:pPr marL="12700"/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bounds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boroughs@bbox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10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299466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80" dirty="0"/>
              <a:t>Joining</a:t>
            </a:r>
            <a:r>
              <a:rPr spc="-315" dirty="0"/>
              <a:t> </a:t>
            </a:r>
            <a:r>
              <a:rPr spc="-30" dirty="0"/>
              <a:t>the</a:t>
            </a:r>
            <a:r>
              <a:rPr spc="-310" dirty="0"/>
              <a:t> </a:t>
            </a:r>
            <a:r>
              <a:rPr spc="-20" dirty="0"/>
              <a:t>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38400" y="1406525"/>
            <a:ext cx="2891790" cy="9130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structure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endParaRPr sz="19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>
              <a:latin typeface="Arial"/>
              <a:cs typeface="Arial"/>
            </a:endParaRPr>
          </a:p>
          <a:p>
            <a:pPr marL="12700">
              <a:tabLst>
                <a:tab pos="1916430" algn="l"/>
              </a:tabLst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9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45454"/>
                </a:solidFill>
                <a:latin typeface="Consolas"/>
                <a:cs typeface="Consolas"/>
              </a:rPr>
              <a:t>'data.frame':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33</a:t>
            </a:r>
            <a:r>
              <a:rPr sz="1500" spc="-17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obs.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of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85212" y="2054225"/>
            <a:ext cx="117792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3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45454"/>
                </a:solidFill>
                <a:latin typeface="Consolas"/>
                <a:cs typeface="Consolas"/>
              </a:rPr>
              <a:t>variables:</a:t>
            </a:r>
            <a:endParaRPr sz="1500">
              <a:latin typeface="Consolas"/>
              <a:cs typeface="Consolas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419350" y="2382648"/>
          <a:ext cx="7023734" cy="7219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1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8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52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9729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15"/>
                        </a:lnSpc>
                      </a:pP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borough</a:t>
                      </a:r>
                      <a:r>
                        <a:rPr sz="1500" spc="-14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spc="-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"Barking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and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Dagenham"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"Barnet"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"Bexley"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"Brent"</a:t>
                      </a:r>
                      <a:r>
                        <a:rPr sz="1500" spc="-1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714"/>
                        </a:lnSpc>
                        <a:tabLst>
                          <a:tab pos="761365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lotnum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"6"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"8"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"10"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"3"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700"/>
                        </a:lnSpc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avg_wait: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num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18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16</a:t>
                      </a:r>
                      <a:r>
                        <a:rPr sz="1500" spc="-1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4</a:t>
                      </a:r>
                      <a:r>
                        <a:rPr sz="1500" spc="-1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12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145</a:t>
                      </a:r>
                      <a:r>
                        <a:rPr sz="1500" spc="-1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40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20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16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object 6"/>
          <p:cNvSpPr/>
          <p:nvPr/>
        </p:nvSpPr>
        <p:spPr>
          <a:xfrm>
            <a:off x="1879600" y="4876796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438400" y="3397250"/>
            <a:ext cx="8672830" cy="1816100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6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merged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into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slot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boroughs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65" dirty="0">
                <a:solidFill>
                  <a:srgbClr val="545454"/>
                </a:solidFill>
                <a:latin typeface="Arial"/>
                <a:cs typeface="Arial"/>
              </a:rPr>
              <a:t>Take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special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care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when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modifying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@data</a:t>
            </a:r>
            <a:r>
              <a:rPr sz="1850" spc="-455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slot!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Don’t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change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order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rows,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or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the polygon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definitions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will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not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match.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sp</a:t>
            </a:r>
            <a:r>
              <a:rPr sz="1850" spc="-490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package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has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it’s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own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safe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version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spc="-10" dirty="0">
                <a:latin typeface="Consolas"/>
                <a:cs typeface="Consolas"/>
              </a:rPr>
              <a:t>merge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2450">
              <a:latin typeface="Arial"/>
              <a:cs typeface="Arial"/>
            </a:endParaRPr>
          </a:p>
          <a:p>
            <a:pPr marL="12700"/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sp::merge(boroughs,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data)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11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466280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75" dirty="0"/>
              <a:t>Displaying</a:t>
            </a:r>
            <a:r>
              <a:rPr spc="-265" dirty="0"/>
              <a:t> </a:t>
            </a:r>
            <a:r>
              <a:rPr spc="-30" dirty="0"/>
              <a:t>the</a:t>
            </a:r>
            <a:r>
              <a:rPr spc="-265" dirty="0"/>
              <a:t> </a:t>
            </a:r>
            <a:r>
              <a:rPr dirty="0"/>
              <a:t>base</a:t>
            </a:r>
            <a:r>
              <a:rPr spc="-265" dirty="0"/>
              <a:t> </a:t>
            </a:r>
            <a:r>
              <a:rPr spc="-25" dirty="0"/>
              <a:t>map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1428746"/>
            <a:ext cx="9448800" cy="2057400"/>
          </a:xfrm>
          <a:custGeom>
            <a:avLst/>
            <a:gdLst/>
            <a:ahLst/>
            <a:cxnLst/>
            <a:rect l="l" t="t" r="r" b="b"/>
            <a:pathLst>
              <a:path w="9448800" h="2057400">
                <a:moveTo>
                  <a:pt x="9448799" y="2057399"/>
                </a:moveTo>
                <a:lnTo>
                  <a:pt x="0" y="20573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20573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451099" y="3676646"/>
            <a:ext cx="6858000" cy="2857500"/>
            <a:chOff x="571499" y="3676646"/>
            <a:chExt cx="6858000" cy="2857500"/>
          </a:xfrm>
        </p:grpSpPr>
        <p:sp>
          <p:nvSpPr>
            <p:cNvPr id="5" name="object 5"/>
            <p:cNvSpPr/>
            <p:nvPr/>
          </p:nvSpPr>
          <p:spPr>
            <a:xfrm>
              <a:off x="571499" y="3676646"/>
              <a:ext cx="6858000" cy="2857500"/>
            </a:xfrm>
            <a:custGeom>
              <a:avLst/>
              <a:gdLst/>
              <a:ahLst/>
              <a:cxnLst/>
              <a:rect l="l" t="t" r="r" b="b"/>
              <a:pathLst>
                <a:path w="6858000" h="2857500">
                  <a:moveTo>
                    <a:pt x="6857999" y="2857499"/>
                  </a:moveTo>
                  <a:lnTo>
                    <a:pt x="0" y="2857499"/>
                  </a:lnTo>
                  <a:lnTo>
                    <a:pt x="0" y="0"/>
                  </a:lnTo>
                  <a:lnTo>
                    <a:pt x="6857999" y="0"/>
                  </a:lnTo>
                  <a:lnTo>
                    <a:pt x="6857999" y="2857499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66899" y="3676649"/>
              <a:ext cx="4876799" cy="7143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6899" y="4391024"/>
              <a:ext cx="4876799" cy="214312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1499" y="3676649"/>
              <a:ext cx="1295399" cy="285749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3699" y="3676649"/>
              <a:ext cx="685800" cy="2857499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676274" y="3781421"/>
              <a:ext cx="304800" cy="600075"/>
            </a:xfrm>
            <a:custGeom>
              <a:avLst/>
              <a:gdLst/>
              <a:ahLst/>
              <a:cxnLst/>
              <a:rect l="l" t="t" r="r" b="b"/>
              <a:pathLst>
                <a:path w="304800" h="600075">
                  <a:moveTo>
                    <a:pt x="0" y="571499"/>
                  </a:moveTo>
                  <a:lnTo>
                    <a:pt x="0" y="28574"/>
                  </a:lnTo>
                  <a:lnTo>
                    <a:pt x="0" y="24780"/>
                  </a:lnTo>
                  <a:lnTo>
                    <a:pt x="725" y="21134"/>
                  </a:lnTo>
                  <a:lnTo>
                    <a:pt x="2175" y="17636"/>
                  </a:lnTo>
                  <a:lnTo>
                    <a:pt x="3625" y="14129"/>
                  </a:lnTo>
                  <a:lnTo>
                    <a:pt x="5689" y="11031"/>
                  </a:lnTo>
                  <a:lnTo>
                    <a:pt x="8369" y="8361"/>
                  </a:lnTo>
                  <a:lnTo>
                    <a:pt x="11048" y="5683"/>
                  </a:lnTo>
                  <a:lnTo>
                    <a:pt x="14138" y="3618"/>
                  </a:lnTo>
                  <a:lnTo>
                    <a:pt x="17639" y="2166"/>
                  </a:lnTo>
                  <a:lnTo>
                    <a:pt x="21140" y="725"/>
                  </a:lnTo>
                  <a:lnTo>
                    <a:pt x="24785" y="0"/>
                  </a:lnTo>
                  <a:lnTo>
                    <a:pt x="28575" y="0"/>
                  </a:lnTo>
                  <a:lnTo>
                    <a:pt x="276225" y="0"/>
                  </a:lnTo>
                  <a:lnTo>
                    <a:pt x="280014" y="0"/>
                  </a:lnTo>
                  <a:lnTo>
                    <a:pt x="283659" y="725"/>
                  </a:lnTo>
                  <a:lnTo>
                    <a:pt x="287160" y="2166"/>
                  </a:lnTo>
                  <a:lnTo>
                    <a:pt x="290660" y="3618"/>
                  </a:lnTo>
                  <a:lnTo>
                    <a:pt x="293751" y="5683"/>
                  </a:lnTo>
                  <a:lnTo>
                    <a:pt x="296430" y="8361"/>
                  </a:lnTo>
                  <a:lnTo>
                    <a:pt x="299109" y="11031"/>
                  </a:lnTo>
                  <a:lnTo>
                    <a:pt x="301174" y="14129"/>
                  </a:lnTo>
                  <a:lnTo>
                    <a:pt x="302624" y="17636"/>
                  </a:lnTo>
                  <a:lnTo>
                    <a:pt x="304074" y="21134"/>
                  </a:lnTo>
                  <a:lnTo>
                    <a:pt x="304799" y="24780"/>
                  </a:lnTo>
                  <a:lnTo>
                    <a:pt x="304800" y="28574"/>
                  </a:lnTo>
                  <a:lnTo>
                    <a:pt x="304800" y="571499"/>
                  </a:lnTo>
                  <a:lnTo>
                    <a:pt x="276225" y="600074"/>
                  </a:lnTo>
                  <a:lnTo>
                    <a:pt x="28575" y="600074"/>
                  </a:lnTo>
                  <a:lnTo>
                    <a:pt x="0" y="575286"/>
                  </a:lnTo>
                  <a:lnTo>
                    <a:pt x="0" y="571499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85799" y="3790946"/>
              <a:ext cx="285750" cy="290830"/>
            </a:xfrm>
            <a:custGeom>
              <a:avLst/>
              <a:gdLst/>
              <a:ahLst/>
              <a:cxnLst/>
              <a:rect l="l" t="t" r="r" b="b"/>
              <a:pathLst>
                <a:path w="285750" h="290829">
                  <a:moveTo>
                    <a:pt x="285750" y="290512"/>
                  </a:moveTo>
                  <a:lnTo>
                    <a:pt x="0" y="290512"/>
                  </a:lnTo>
                  <a:lnTo>
                    <a:pt x="0" y="16510"/>
                  </a:lnTo>
                  <a:lnTo>
                    <a:pt x="16523" y="0"/>
                  </a:lnTo>
                  <a:lnTo>
                    <a:pt x="269226" y="0"/>
                  </a:lnTo>
                  <a:lnTo>
                    <a:pt x="285750" y="2905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85799" y="4076700"/>
              <a:ext cx="285750" cy="9525"/>
            </a:xfrm>
            <a:custGeom>
              <a:avLst/>
              <a:gdLst/>
              <a:ahLst/>
              <a:cxnLst/>
              <a:rect l="l" t="t" r="r" b="b"/>
              <a:pathLst>
                <a:path w="285750" h="9525">
                  <a:moveTo>
                    <a:pt x="0" y="9518"/>
                  </a:moveTo>
                  <a:lnTo>
                    <a:pt x="0" y="0"/>
                  </a:lnTo>
                  <a:lnTo>
                    <a:pt x="285749" y="0"/>
                  </a:lnTo>
                  <a:lnTo>
                    <a:pt x="285749" y="9518"/>
                  </a:lnTo>
                  <a:lnTo>
                    <a:pt x="0" y="9518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85799" y="4086221"/>
              <a:ext cx="285750" cy="285750"/>
            </a:xfrm>
            <a:custGeom>
              <a:avLst/>
              <a:gdLst/>
              <a:ahLst/>
              <a:cxnLst/>
              <a:rect l="l" t="t" r="r" b="b"/>
              <a:pathLst>
                <a:path w="285750" h="285750">
                  <a:moveTo>
                    <a:pt x="269226" y="285749"/>
                  </a:moveTo>
                  <a:lnTo>
                    <a:pt x="16523" y="285749"/>
                  </a:lnTo>
                  <a:lnTo>
                    <a:pt x="14093" y="285266"/>
                  </a:lnTo>
                  <a:lnTo>
                    <a:pt x="0" y="269220"/>
                  </a:lnTo>
                  <a:lnTo>
                    <a:pt x="0" y="266699"/>
                  </a:lnTo>
                  <a:lnTo>
                    <a:pt x="0" y="0"/>
                  </a:lnTo>
                  <a:lnTo>
                    <a:pt x="285750" y="0"/>
                  </a:lnTo>
                  <a:lnTo>
                    <a:pt x="285749" y="269220"/>
                  </a:lnTo>
                  <a:lnTo>
                    <a:pt x="271656" y="285266"/>
                  </a:lnTo>
                  <a:lnTo>
                    <a:pt x="269226" y="28574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2451103" y="1473200"/>
            <a:ext cx="8673465" cy="286766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>
              <a:spcBef>
                <a:spcPts val="400"/>
              </a:spcBef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london_map</a:t>
            </a:r>
            <a:r>
              <a:rPr sz="1500" spc="-15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leaflet(boroughs,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height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7E0000"/>
                </a:solidFill>
                <a:latin typeface="Consolas"/>
                <a:cs typeface="Consolas"/>
              </a:rPr>
              <a:t>300</a:t>
            </a:r>
            <a:r>
              <a:rPr sz="1500" spc="-6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boroughs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not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yet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used,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but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will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soon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be</a:t>
            </a:r>
            <a:endParaRPr sz="1500">
              <a:latin typeface="Consolas"/>
              <a:cs typeface="Consolas"/>
            </a:endParaRPr>
          </a:p>
          <a:p>
            <a:pPr marL="189865">
              <a:spcBef>
                <a:spcPts val="300"/>
              </a:spcBef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addTiles()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endParaRPr sz="1500">
              <a:latin typeface="Consolas"/>
              <a:cs typeface="Consolas"/>
            </a:endParaRPr>
          </a:p>
          <a:p>
            <a:pPr marL="189865">
              <a:spcBef>
                <a:spcPts val="300"/>
              </a:spcBef>
            </a:pP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setView(</a:t>
            </a:r>
            <a:r>
              <a:rPr sz="1500" spc="-16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Centre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the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map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in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the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middle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of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our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co-</a:t>
            </a:r>
            <a:r>
              <a:rPr sz="1500" i="1" spc="-10" dirty="0">
                <a:solidFill>
                  <a:srgbClr val="787878"/>
                </a:solidFill>
                <a:latin typeface="Consolas"/>
                <a:cs typeface="Consolas"/>
              </a:rPr>
              <a:t>ordinates</a:t>
            </a:r>
            <a:endParaRPr sz="1500">
              <a:latin typeface="Consolas"/>
              <a:cs typeface="Consolas"/>
            </a:endParaRPr>
          </a:p>
          <a:p>
            <a:pPr marL="380365">
              <a:spcBef>
                <a:spcPts val="300"/>
              </a:spcBef>
            </a:pP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mean(bounds[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1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,]),</a:t>
            </a:r>
            <a:endParaRPr sz="1500">
              <a:latin typeface="Consolas"/>
              <a:cs typeface="Consolas"/>
            </a:endParaRPr>
          </a:p>
          <a:p>
            <a:pPr marL="380365">
              <a:spcBef>
                <a:spcPts val="300"/>
              </a:spcBef>
            </a:pP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mean(bounds[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2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,]),</a:t>
            </a:r>
            <a:endParaRPr sz="1500">
              <a:latin typeface="Consolas"/>
              <a:cs typeface="Consolas"/>
            </a:endParaRPr>
          </a:p>
          <a:p>
            <a:pPr marL="380365">
              <a:spcBef>
                <a:spcPts val="300"/>
              </a:spcBef>
            </a:pPr>
            <a:r>
              <a:rPr sz="1500" spc="-60" dirty="0">
                <a:solidFill>
                  <a:srgbClr val="505050"/>
                </a:solidFill>
                <a:latin typeface="Consolas"/>
                <a:cs typeface="Consolas"/>
              </a:rPr>
              <a:t>zoom</a:t>
            </a:r>
            <a:r>
              <a:rPr sz="1500" spc="-16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5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7E0000"/>
                </a:solidFill>
                <a:latin typeface="Consolas"/>
                <a:cs typeface="Consolas"/>
              </a:rPr>
              <a:t>9</a:t>
            </a:r>
            <a:r>
              <a:rPr sz="1500" spc="-150" dirty="0">
                <a:solidFill>
                  <a:srgbClr val="7E000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highest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zoom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that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will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show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the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whole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area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on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load</a:t>
            </a:r>
            <a:endParaRPr sz="1500">
              <a:latin typeface="Consolas"/>
              <a:cs typeface="Consolas"/>
            </a:endParaRPr>
          </a:p>
          <a:p>
            <a:pPr marL="189865">
              <a:spcBef>
                <a:spcPts val="300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endParaRPr sz="15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>
              <a:latin typeface="Consolas"/>
              <a:cs typeface="Consolas"/>
            </a:endParaRPr>
          </a:p>
          <a:p>
            <a:pPr>
              <a:spcBef>
                <a:spcPts val="35"/>
              </a:spcBef>
            </a:pPr>
            <a:endParaRPr sz="1350">
              <a:latin typeface="Consolas"/>
              <a:cs typeface="Consolas"/>
            </a:endParaRPr>
          </a:p>
          <a:p>
            <a:pPr marL="196215"/>
            <a:r>
              <a:rPr sz="1650" dirty="0">
                <a:latin typeface="Lucida Console"/>
                <a:cs typeface="Lucida Console"/>
              </a:rPr>
              <a:t>+</a:t>
            </a:r>
            <a:endParaRPr sz="1650">
              <a:latin typeface="Lucida Console"/>
              <a:cs typeface="Lucida Console"/>
            </a:endParaRPr>
          </a:p>
          <a:p>
            <a:pPr marL="196215">
              <a:spcBef>
                <a:spcPts val="345"/>
              </a:spcBef>
            </a:pPr>
            <a:r>
              <a:rPr sz="1650" dirty="0">
                <a:latin typeface="Lucida Console"/>
                <a:cs typeface="Lucida Console"/>
              </a:rPr>
              <a:t>−</a:t>
            </a:r>
            <a:endParaRPr sz="1650">
              <a:latin typeface="Lucida Console"/>
              <a:cs typeface="Lucida Console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766174" y="6515099"/>
            <a:ext cx="495300" cy="9525"/>
          </a:xfrm>
          <a:custGeom>
            <a:avLst/>
            <a:gdLst/>
            <a:ahLst/>
            <a:cxnLst/>
            <a:rect l="l" t="t" r="r" b="b"/>
            <a:pathLst>
              <a:path w="495300" h="9525">
                <a:moveTo>
                  <a:pt x="495299" y="9524"/>
                </a:moveTo>
                <a:lnTo>
                  <a:pt x="0" y="9524"/>
                </a:lnTo>
                <a:lnTo>
                  <a:pt x="0" y="0"/>
                </a:lnTo>
                <a:lnTo>
                  <a:pt x="495299" y="0"/>
                </a:lnTo>
                <a:lnTo>
                  <a:pt x="495299" y="9524"/>
                </a:lnTo>
                <a:close/>
              </a:path>
            </a:pathLst>
          </a:custGeom>
          <a:solidFill>
            <a:srgbClr val="297CDE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842127" y="6381749"/>
            <a:ext cx="2466975" cy="135935"/>
          </a:xfrm>
          <a:prstGeom prst="rect">
            <a:avLst/>
          </a:prstGeom>
          <a:solidFill>
            <a:srgbClr val="FFFFFF">
              <a:alpha val="70199"/>
            </a:srgbClr>
          </a:solidFill>
        </p:spPr>
        <p:txBody>
          <a:bodyPr vert="horz" wrap="square" lIns="0" tIns="12700" rIns="0" bIns="0" rtlCol="0">
            <a:spAutoFit/>
          </a:bodyPr>
          <a:lstStyle/>
          <a:p>
            <a:pPr marL="46990">
              <a:spcBef>
                <a:spcPts val="100"/>
              </a:spcBef>
            </a:pPr>
            <a:r>
              <a:rPr sz="800" spc="-445" dirty="0">
                <a:solidFill>
                  <a:srgbClr val="0078A7"/>
                </a:solidFill>
                <a:latin typeface="Arial"/>
                <a:cs typeface="Arial"/>
              </a:rPr>
              <a:t>L</a:t>
            </a:r>
            <a:r>
              <a:rPr sz="800" u="sng" spc="38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6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6"/>
              </a:rPr>
              <a:t>eaflet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6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|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5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u="sng" spc="-195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7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7"/>
              </a:rPr>
              <a:t>OpenStreetMap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7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contributors,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CC-</a:t>
            </a:r>
            <a:r>
              <a:rPr sz="800" spc="-2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BY-</a:t>
            </a:r>
            <a:r>
              <a:rPr sz="800" spc="-25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SA</a:t>
            </a:r>
            <a:endParaRPr sz="80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12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467169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150" dirty="0"/>
              <a:t>Creating</a:t>
            </a:r>
            <a:r>
              <a:rPr spc="-330" dirty="0"/>
              <a:t> </a:t>
            </a:r>
            <a:r>
              <a:rPr spc="175" dirty="0"/>
              <a:t>a</a:t>
            </a:r>
            <a:r>
              <a:rPr spc="-330" dirty="0"/>
              <a:t> </a:t>
            </a:r>
            <a:r>
              <a:rPr spc="-90" dirty="0"/>
              <a:t>colour</a:t>
            </a:r>
            <a:r>
              <a:rPr spc="-325" dirty="0"/>
              <a:t> </a:t>
            </a:r>
            <a:r>
              <a:rPr spc="-35" dirty="0"/>
              <a:t>palette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2266946"/>
            <a:ext cx="9448800" cy="723900"/>
          </a:xfrm>
          <a:custGeom>
            <a:avLst/>
            <a:gdLst/>
            <a:ahLst/>
            <a:cxnLst/>
            <a:rect l="l" t="t" r="r" b="b"/>
            <a:pathLst>
              <a:path w="9448800" h="723900">
                <a:moveTo>
                  <a:pt x="9448799" y="723899"/>
                </a:moveTo>
                <a:lnTo>
                  <a:pt x="0" y="7238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7238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79600" y="4029071"/>
            <a:ext cx="9448800" cy="990600"/>
          </a:xfrm>
          <a:custGeom>
            <a:avLst/>
            <a:gdLst/>
            <a:ahLst/>
            <a:cxnLst/>
            <a:rect l="l" t="t" r="r" b="b"/>
            <a:pathLst>
              <a:path w="9448800" h="990600">
                <a:moveTo>
                  <a:pt x="9448799" y="990599"/>
                </a:moveTo>
                <a:lnTo>
                  <a:pt x="0" y="9905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9905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3" y="1406525"/>
            <a:ext cx="8846185" cy="3533916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2700" marR="5080">
              <a:lnSpc>
                <a:spcPts val="2330"/>
              </a:lnSpc>
              <a:spcBef>
                <a:spcPts val="18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want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show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wait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times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by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shading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each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borough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according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some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colour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scale.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35"/>
              </a:spcBef>
            </a:pPr>
            <a:endParaRPr sz="2300">
              <a:latin typeface="Arial"/>
              <a:cs typeface="Arial"/>
            </a:endParaRPr>
          </a:p>
          <a:p>
            <a:pPr marL="12700"/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Colour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palette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mapped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to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chosen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map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highlight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10" dirty="0">
                <a:solidFill>
                  <a:srgbClr val="787878"/>
                </a:solidFill>
                <a:latin typeface="Consolas"/>
                <a:cs typeface="Consolas"/>
              </a:rPr>
              <a:t>column</a:t>
            </a:r>
            <a:endParaRPr sz="1500">
              <a:latin typeface="Consolas"/>
              <a:cs typeface="Consolas"/>
            </a:endParaRPr>
          </a:p>
          <a:p>
            <a:pPr marL="12700">
              <a:spcBef>
                <a:spcPts val="300"/>
              </a:spcBef>
            </a:pP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pal_map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colorNumeric(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"YlGn"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40" dirty="0">
                <a:solidFill>
                  <a:srgbClr val="505050"/>
                </a:solidFill>
                <a:latin typeface="Consolas"/>
                <a:cs typeface="Consolas"/>
              </a:rPr>
              <a:t>boroughs@data$avg_wait)</a:t>
            </a:r>
            <a:endParaRPr sz="1500">
              <a:latin typeface="Consolas"/>
              <a:cs typeface="Consolas"/>
            </a:endParaRPr>
          </a:p>
          <a:p>
            <a:pPr>
              <a:spcBef>
                <a:spcPts val="10"/>
              </a:spcBef>
            </a:pPr>
            <a:endParaRPr sz="2050">
              <a:latin typeface="Consolas"/>
              <a:cs typeface="Consolas"/>
            </a:endParaRPr>
          </a:p>
          <a:p>
            <a:pPr marL="12700" marR="696595">
              <a:lnSpc>
                <a:spcPct val="102600"/>
              </a:lnSpc>
              <a:spcBef>
                <a:spcPts val="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When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there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NA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values,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legend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does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not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look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right.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these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are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removed</a:t>
            </a:r>
            <a:r>
              <a:rPr sz="1950" spc="-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20" dirty="0">
                <a:solidFill>
                  <a:srgbClr val="545454"/>
                </a:solidFill>
                <a:latin typeface="Arial"/>
                <a:cs typeface="Arial"/>
              </a:rPr>
              <a:t>from</a:t>
            </a:r>
            <a:r>
              <a:rPr sz="1950" spc="-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display.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40"/>
              </a:spcBef>
            </a:pPr>
            <a:endParaRPr sz="2100">
              <a:latin typeface="Arial"/>
              <a:cs typeface="Arial"/>
            </a:endParaRPr>
          </a:p>
          <a:p>
            <a:pPr marL="12700" marR="1769745">
              <a:lnSpc>
                <a:spcPct val="116700"/>
              </a:lnSpc>
            </a:pP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Fix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colour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palette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mapped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to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chosen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map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highlight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column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for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legend;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NAs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9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are</a:t>
            </a:r>
            <a:r>
              <a:rPr sz="1500" i="1" spc="-8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removed.</a:t>
            </a:r>
            <a:r>
              <a:rPr sz="1500" i="1" spc="-9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See</a:t>
            </a:r>
            <a:r>
              <a:rPr sz="1500" i="1" spc="-8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80" dirty="0">
                <a:solidFill>
                  <a:srgbClr val="787878"/>
                </a:solidFill>
                <a:latin typeface="Consolas"/>
                <a:cs typeface="Consolas"/>
              </a:rPr>
              <a:t>https://github.com/rstudio/leaflet/issues/615</a:t>
            </a:r>
            <a:r>
              <a:rPr sz="1500" i="1" spc="-9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for</a:t>
            </a:r>
            <a:r>
              <a:rPr sz="1500" i="1" spc="-8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issue</a:t>
            </a:r>
            <a:endParaRPr sz="1500">
              <a:latin typeface="Consolas"/>
              <a:cs typeface="Consolas"/>
            </a:endParaRPr>
          </a:p>
          <a:p>
            <a:pPr marL="12700">
              <a:spcBef>
                <a:spcPts val="300"/>
              </a:spcBef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pal_legend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colorNumeric(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"YlGn"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05050"/>
                </a:solidFill>
                <a:latin typeface="Consolas"/>
                <a:cs typeface="Consolas"/>
              </a:rPr>
              <a:t>boroughs@data$avg_wait,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na.color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rgb(</a:t>
            </a:r>
            <a:r>
              <a:rPr sz="1500" spc="-65" dirty="0">
                <a:solidFill>
                  <a:srgbClr val="7E0000"/>
                </a:solidFill>
                <a:latin typeface="Consolas"/>
                <a:cs typeface="Consolas"/>
              </a:rPr>
              <a:t>0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7E0000"/>
                </a:solidFill>
                <a:latin typeface="Consolas"/>
                <a:cs typeface="Consolas"/>
              </a:rPr>
              <a:t>0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7E0000"/>
                </a:solidFill>
                <a:latin typeface="Consolas"/>
                <a:cs typeface="Consolas"/>
              </a:rPr>
              <a:t>0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0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))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13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489458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110" dirty="0"/>
              <a:t>Adding</a:t>
            </a:r>
            <a:r>
              <a:rPr spc="-330" dirty="0"/>
              <a:t> </a:t>
            </a:r>
            <a:r>
              <a:rPr spc="175" dirty="0"/>
              <a:t>a</a:t>
            </a:r>
            <a:r>
              <a:rPr spc="-330" dirty="0"/>
              <a:t> </a:t>
            </a:r>
            <a:r>
              <a:rPr spc="-65" dirty="0"/>
              <a:t>layer</a:t>
            </a:r>
            <a:r>
              <a:rPr spc="-325" dirty="0"/>
              <a:t> </a:t>
            </a:r>
            <a:r>
              <a:rPr spc="-75" dirty="0"/>
              <a:t>to</a:t>
            </a:r>
            <a:r>
              <a:rPr spc="-330" dirty="0"/>
              <a:t> </a:t>
            </a:r>
            <a:r>
              <a:rPr spc="-30" dirty="0"/>
              <a:t>the</a:t>
            </a:r>
            <a:r>
              <a:rPr spc="-325" dirty="0"/>
              <a:t> </a:t>
            </a:r>
            <a:r>
              <a:rPr spc="-25" dirty="0"/>
              <a:t>map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1428746"/>
            <a:ext cx="9448800" cy="3124200"/>
          </a:xfrm>
          <a:custGeom>
            <a:avLst/>
            <a:gdLst/>
            <a:ahLst/>
            <a:cxnLst/>
            <a:rect l="l" t="t" r="r" b="b"/>
            <a:pathLst>
              <a:path w="9448800" h="3124200">
                <a:moveTo>
                  <a:pt x="9448799" y="3124199"/>
                </a:moveTo>
                <a:lnTo>
                  <a:pt x="0" y="3124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3124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451099" y="4743445"/>
            <a:ext cx="6858000" cy="2857500"/>
            <a:chOff x="571499" y="4743445"/>
            <a:chExt cx="6858000" cy="2857500"/>
          </a:xfrm>
        </p:grpSpPr>
        <p:sp>
          <p:nvSpPr>
            <p:cNvPr id="5" name="object 5"/>
            <p:cNvSpPr/>
            <p:nvPr/>
          </p:nvSpPr>
          <p:spPr>
            <a:xfrm>
              <a:off x="571499" y="4743445"/>
              <a:ext cx="6858000" cy="2857500"/>
            </a:xfrm>
            <a:custGeom>
              <a:avLst/>
              <a:gdLst/>
              <a:ahLst/>
              <a:cxnLst/>
              <a:rect l="l" t="t" r="r" b="b"/>
              <a:pathLst>
                <a:path w="6858000" h="2857500">
                  <a:moveTo>
                    <a:pt x="6857999" y="2857499"/>
                  </a:moveTo>
                  <a:lnTo>
                    <a:pt x="0" y="2857499"/>
                  </a:lnTo>
                  <a:lnTo>
                    <a:pt x="0" y="0"/>
                  </a:lnTo>
                  <a:lnTo>
                    <a:pt x="6857999" y="0"/>
                  </a:lnTo>
                  <a:lnTo>
                    <a:pt x="6857999" y="2857499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66899" y="4743449"/>
              <a:ext cx="4876799" cy="7143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6899" y="5457824"/>
              <a:ext cx="4876799" cy="214312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1499" y="4743449"/>
              <a:ext cx="1295399" cy="285749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3699" y="4743449"/>
              <a:ext cx="685800" cy="285749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509837" y="5024437"/>
              <a:ext cx="2981324" cy="2305049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676274" y="4848220"/>
              <a:ext cx="304800" cy="600075"/>
            </a:xfrm>
            <a:custGeom>
              <a:avLst/>
              <a:gdLst/>
              <a:ahLst/>
              <a:cxnLst/>
              <a:rect l="l" t="t" r="r" b="b"/>
              <a:pathLst>
                <a:path w="304800" h="600075">
                  <a:moveTo>
                    <a:pt x="0" y="571499"/>
                  </a:moveTo>
                  <a:lnTo>
                    <a:pt x="0" y="28574"/>
                  </a:lnTo>
                  <a:lnTo>
                    <a:pt x="0" y="24780"/>
                  </a:lnTo>
                  <a:lnTo>
                    <a:pt x="725" y="21134"/>
                  </a:lnTo>
                  <a:lnTo>
                    <a:pt x="2175" y="17636"/>
                  </a:lnTo>
                  <a:lnTo>
                    <a:pt x="3625" y="14129"/>
                  </a:lnTo>
                  <a:lnTo>
                    <a:pt x="5689" y="11031"/>
                  </a:lnTo>
                  <a:lnTo>
                    <a:pt x="8369" y="8361"/>
                  </a:lnTo>
                  <a:lnTo>
                    <a:pt x="11048" y="5683"/>
                  </a:lnTo>
                  <a:lnTo>
                    <a:pt x="14138" y="3618"/>
                  </a:lnTo>
                  <a:lnTo>
                    <a:pt x="17639" y="2166"/>
                  </a:lnTo>
                  <a:lnTo>
                    <a:pt x="21140" y="725"/>
                  </a:lnTo>
                  <a:lnTo>
                    <a:pt x="24785" y="0"/>
                  </a:lnTo>
                  <a:lnTo>
                    <a:pt x="28575" y="0"/>
                  </a:lnTo>
                  <a:lnTo>
                    <a:pt x="276225" y="0"/>
                  </a:lnTo>
                  <a:lnTo>
                    <a:pt x="280014" y="0"/>
                  </a:lnTo>
                  <a:lnTo>
                    <a:pt x="283659" y="725"/>
                  </a:lnTo>
                  <a:lnTo>
                    <a:pt x="287160" y="2166"/>
                  </a:lnTo>
                  <a:lnTo>
                    <a:pt x="290660" y="3618"/>
                  </a:lnTo>
                  <a:lnTo>
                    <a:pt x="293751" y="5683"/>
                  </a:lnTo>
                  <a:lnTo>
                    <a:pt x="296430" y="8361"/>
                  </a:lnTo>
                  <a:lnTo>
                    <a:pt x="299109" y="11031"/>
                  </a:lnTo>
                  <a:lnTo>
                    <a:pt x="301174" y="14129"/>
                  </a:lnTo>
                  <a:lnTo>
                    <a:pt x="302624" y="17636"/>
                  </a:lnTo>
                  <a:lnTo>
                    <a:pt x="304074" y="21134"/>
                  </a:lnTo>
                  <a:lnTo>
                    <a:pt x="304799" y="24780"/>
                  </a:lnTo>
                  <a:lnTo>
                    <a:pt x="304800" y="28574"/>
                  </a:lnTo>
                  <a:lnTo>
                    <a:pt x="304800" y="571499"/>
                  </a:lnTo>
                  <a:lnTo>
                    <a:pt x="287160" y="597888"/>
                  </a:lnTo>
                  <a:lnTo>
                    <a:pt x="283659" y="599340"/>
                  </a:lnTo>
                  <a:lnTo>
                    <a:pt x="280014" y="600065"/>
                  </a:lnTo>
                  <a:lnTo>
                    <a:pt x="276225" y="600074"/>
                  </a:lnTo>
                  <a:lnTo>
                    <a:pt x="28575" y="600074"/>
                  </a:lnTo>
                  <a:lnTo>
                    <a:pt x="24785" y="600065"/>
                  </a:lnTo>
                  <a:lnTo>
                    <a:pt x="21140" y="599340"/>
                  </a:lnTo>
                  <a:lnTo>
                    <a:pt x="17639" y="597888"/>
                  </a:lnTo>
                  <a:lnTo>
                    <a:pt x="14138" y="596438"/>
                  </a:lnTo>
                  <a:lnTo>
                    <a:pt x="0" y="575276"/>
                  </a:lnTo>
                  <a:lnTo>
                    <a:pt x="0" y="571499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85799" y="4857745"/>
              <a:ext cx="285750" cy="290830"/>
            </a:xfrm>
            <a:custGeom>
              <a:avLst/>
              <a:gdLst/>
              <a:ahLst/>
              <a:cxnLst/>
              <a:rect l="l" t="t" r="r" b="b"/>
              <a:pathLst>
                <a:path w="285750" h="290829">
                  <a:moveTo>
                    <a:pt x="285750" y="290512"/>
                  </a:moveTo>
                  <a:lnTo>
                    <a:pt x="0" y="290512"/>
                  </a:lnTo>
                  <a:lnTo>
                    <a:pt x="0" y="16510"/>
                  </a:lnTo>
                  <a:lnTo>
                    <a:pt x="16523" y="0"/>
                  </a:lnTo>
                  <a:lnTo>
                    <a:pt x="269226" y="0"/>
                  </a:lnTo>
                  <a:lnTo>
                    <a:pt x="285750" y="2905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85799" y="5143503"/>
              <a:ext cx="285750" cy="9525"/>
            </a:xfrm>
            <a:custGeom>
              <a:avLst/>
              <a:gdLst/>
              <a:ahLst/>
              <a:cxnLst/>
              <a:rect l="l" t="t" r="r" b="b"/>
              <a:pathLst>
                <a:path w="285750" h="9525">
                  <a:moveTo>
                    <a:pt x="0" y="9521"/>
                  </a:moveTo>
                  <a:lnTo>
                    <a:pt x="0" y="0"/>
                  </a:lnTo>
                  <a:lnTo>
                    <a:pt x="285749" y="0"/>
                  </a:lnTo>
                  <a:lnTo>
                    <a:pt x="285749" y="9521"/>
                  </a:lnTo>
                  <a:lnTo>
                    <a:pt x="0" y="9521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85799" y="5153020"/>
              <a:ext cx="285750" cy="285750"/>
            </a:xfrm>
            <a:custGeom>
              <a:avLst/>
              <a:gdLst/>
              <a:ahLst/>
              <a:cxnLst/>
              <a:rect l="l" t="t" r="r" b="b"/>
              <a:pathLst>
                <a:path w="285750" h="285750">
                  <a:moveTo>
                    <a:pt x="269226" y="285740"/>
                  </a:moveTo>
                  <a:lnTo>
                    <a:pt x="16523" y="285740"/>
                  </a:lnTo>
                  <a:lnTo>
                    <a:pt x="14093" y="285256"/>
                  </a:lnTo>
                  <a:lnTo>
                    <a:pt x="0" y="269211"/>
                  </a:lnTo>
                  <a:lnTo>
                    <a:pt x="0" y="266699"/>
                  </a:lnTo>
                  <a:lnTo>
                    <a:pt x="0" y="0"/>
                  </a:lnTo>
                  <a:lnTo>
                    <a:pt x="285750" y="0"/>
                  </a:lnTo>
                  <a:lnTo>
                    <a:pt x="285749" y="269211"/>
                  </a:lnTo>
                  <a:lnTo>
                    <a:pt x="271656" y="285256"/>
                  </a:lnTo>
                  <a:lnTo>
                    <a:pt x="269226" y="2857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0949285" y="7331075"/>
            <a:ext cx="43053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200" spc="-10" dirty="0">
                <a:solidFill>
                  <a:srgbClr val="545454"/>
                </a:solidFill>
                <a:latin typeface="Arial"/>
                <a:cs typeface="Arial"/>
              </a:rPr>
              <a:t>14/16</a:t>
            </a:r>
            <a:endParaRPr sz="12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451100" y="1473200"/>
            <a:ext cx="3342004" cy="3934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9865" marR="657860" indent="-190500">
              <a:lnSpc>
                <a:spcPct val="116700"/>
              </a:lnSpc>
              <a:spcBef>
                <a:spcPts val="100"/>
              </a:spcBef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london_map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london_map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%&gt;%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addPolygons(</a:t>
            </a:r>
            <a:endParaRPr sz="1500" dirty="0">
              <a:latin typeface="Consolas"/>
              <a:cs typeface="Consolas"/>
            </a:endParaRPr>
          </a:p>
          <a:p>
            <a:pPr marL="380365">
              <a:lnSpc>
                <a:spcPct val="116700"/>
              </a:lnSpc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fillColor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05050"/>
                </a:solidFill>
                <a:latin typeface="Consolas"/>
                <a:cs typeface="Consolas"/>
              </a:rPr>
              <a:t>~pal_map(avg_wait),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fillOpacity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0.8</a:t>
            </a:r>
            <a:endParaRPr sz="1500" dirty="0">
              <a:latin typeface="Consolas"/>
              <a:cs typeface="Consolas"/>
            </a:endParaRPr>
          </a:p>
          <a:p>
            <a:pPr marL="189865">
              <a:spcBef>
                <a:spcPts val="295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endParaRPr sz="1500" dirty="0">
              <a:latin typeface="Consolas"/>
              <a:cs typeface="Consolas"/>
            </a:endParaRPr>
          </a:p>
          <a:p>
            <a:pPr marL="380365" marR="1324610" indent="-190500">
              <a:lnSpc>
                <a:spcPct val="116700"/>
              </a:lnSpc>
            </a:pP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addLegend( </a:t>
            </a:r>
            <a:r>
              <a:rPr sz="1500" spc="-10" dirty="0">
                <a:solidFill>
                  <a:srgbClr val="009E5C"/>
                </a:solidFill>
                <a:latin typeface="Consolas"/>
                <a:cs typeface="Consolas"/>
              </a:rPr>
              <a:t>"bottomright"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,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pal</a:t>
            </a:r>
            <a:r>
              <a:rPr sz="1500" spc="-16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05050"/>
                </a:solidFill>
                <a:latin typeface="Consolas"/>
                <a:cs typeface="Consolas"/>
              </a:rPr>
              <a:t>pal_legend,</a:t>
            </a:r>
            <a:endParaRPr sz="1500" dirty="0">
              <a:latin typeface="Consolas"/>
              <a:cs typeface="Consolas"/>
            </a:endParaRPr>
          </a:p>
          <a:p>
            <a:pPr marL="380365" marR="848994">
              <a:lnSpc>
                <a:spcPct val="116700"/>
              </a:lnSpc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values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~avg_wait,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title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"Average</a:t>
            </a:r>
            <a:r>
              <a:rPr sz="1500" spc="-114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009E5C"/>
                </a:solidFill>
                <a:latin typeface="Consolas"/>
                <a:cs typeface="Consolas"/>
              </a:rPr>
              <a:t>wait"</a:t>
            </a:r>
            <a:endParaRPr sz="1500" dirty="0">
              <a:latin typeface="Consolas"/>
              <a:cs typeface="Consolas"/>
            </a:endParaRPr>
          </a:p>
          <a:p>
            <a:pPr marL="189865">
              <a:spcBef>
                <a:spcPts val="300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endParaRPr sz="150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 dirty="0">
              <a:latin typeface="Consolas"/>
              <a:cs typeface="Consolas"/>
            </a:endParaRPr>
          </a:p>
          <a:p>
            <a:pPr>
              <a:spcBef>
                <a:spcPts val="40"/>
              </a:spcBef>
            </a:pPr>
            <a:endParaRPr sz="1350" dirty="0">
              <a:latin typeface="Consolas"/>
              <a:cs typeface="Consolas"/>
            </a:endParaRPr>
          </a:p>
          <a:p>
            <a:pPr marL="196215"/>
            <a:r>
              <a:rPr sz="1650" dirty="0">
                <a:latin typeface="Lucida Console"/>
                <a:cs typeface="Lucida Console"/>
              </a:rPr>
              <a:t>+</a:t>
            </a:r>
          </a:p>
          <a:p>
            <a:pPr marL="196215">
              <a:spcBef>
                <a:spcPts val="345"/>
              </a:spcBef>
            </a:pPr>
            <a:r>
              <a:rPr sz="1650" dirty="0">
                <a:latin typeface="Lucida Console"/>
                <a:cs typeface="Lucida Console"/>
              </a:rPr>
              <a:t>−</a:t>
            </a:r>
          </a:p>
        </p:txBody>
      </p:sp>
      <p:grpSp>
        <p:nvGrpSpPr>
          <p:cNvPr id="17" name="object 17"/>
          <p:cNvGrpSpPr/>
          <p:nvPr/>
        </p:nvGrpSpPr>
        <p:grpSpPr>
          <a:xfrm>
            <a:off x="8042659" y="5266944"/>
            <a:ext cx="1266825" cy="2286000"/>
            <a:chOff x="6163056" y="5266944"/>
            <a:chExt cx="1266825" cy="2286000"/>
          </a:xfrm>
        </p:grpSpPr>
        <p:sp>
          <p:nvSpPr>
            <p:cNvPr id="18" name="object 18"/>
            <p:cNvSpPr/>
            <p:nvPr/>
          </p:nvSpPr>
          <p:spPr>
            <a:xfrm>
              <a:off x="6163056" y="5266944"/>
              <a:ext cx="1266825" cy="2286000"/>
            </a:xfrm>
            <a:custGeom>
              <a:avLst/>
              <a:gdLst/>
              <a:ahLst/>
              <a:cxnLst/>
              <a:rect l="l" t="t" r="r" b="b"/>
              <a:pathLst>
                <a:path w="1266825" h="2286000">
                  <a:moveTo>
                    <a:pt x="1266443" y="2286000"/>
                  </a:moveTo>
                  <a:lnTo>
                    <a:pt x="0" y="2286000"/>
                  </a:lnTo>
                  <a:lnTo>
                    <a:pt x="0" y="0"/>
                  </a:lnTo>
                  <a:lnTo>
                    <a:pt x="1266443" y="0"/>
                  </a:lnTo>
                  <a:lnTo>
                    <a:pt x="1266443" y="200405"/>
                  </a:lnTo>
                  <a:lnTo>
                    <a:pt x="247268" y="200405"/>
                  </a:lnTo>
                  <a:lnTo>
                    <a:pt x="237766" y="201277"/>
                  </a:lnTo>
                  <a:lnTo>
                    <a:pt x="203130" y="229747"/>
                  </a:lnTo>
                  <a:lnTo>
                    <a:pt x="199643" y="248030"/>
                  </a:lnTo>
                  <a:lnTo>
                    <a:pt x="199643" y="2038730"/>
                  </a:lnTo>
                  <a:lnTo>
                    <a:pt x="220928" y="2078508"/>
                  </a:lnTo>
                  <a:lnTo>
                    <a:pt x="247268" y="2086355"/>
                  </a:lnTo>
                  <a:lnTo>
                    <a:pt x="1266443" y="2086355"/>
                  </a:lnTo>
                  <a:lnTo>
                    <a:pt x="1266443" y="2286000"/>
                  </a:lnTo>
                  <a:close/>
                </a:path>
                <a:path w="1266825" h="2286000">
                  <a:moveTo>
                    <a:pt x="1266443" y="2086355"/>
                  </a:moveTo>
                  <a:lnTo>
                    <a:pt x="1123568" y="2086355"/>
                  </a:lnTo>
                  <a:lnTo>
                    <a:pt x="1133070" y="2085483"/>
                  </a:lnTo>
                  <a:lnTo>
                    <a:pt x="1141850" y="2082867"/>
                  </a:lnTo>
                  <a:lnTo>
                    <a:pt x="1170321" y="2048232"/>
                  </a:lnTo>
                  <a:lnTo>
                    <a:pt x="1171193" y="2038730"/>
                  </a:lnTo>
                  <a:lnTo>
                    <a:pt x="1171193" y="248030"/>
                  </a:lnTo>
                  <a:lnTo>
                    <a:pt x="1149908" y="208251"/>
                  </a:lnTo>
                  <a:lnTo>
                    <a:pt x="1123568" y="200405"/>
                  </a:lnTo>
                  <a:lnTo>
                    <a:pt x="1266443" y="200405"/>
                  </a:lnTo>
                  <a:lnTo>
                    <a:pt x="1266443" y="2086355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6362699" y="5467345"/>
              <a:ext cx="971550" cy="1885950"/>
            </a:xfrm>
            <a:custGeom>
              <a:avLst/>
              <a:gdLst/>
              <a:ahLst/>
              <a:cxnLst/>
              <a:rect l="l" t="t" r="r" b="b"/>
              <a:pathLst>
                <a:path w="971550" h="1885950">
                  <a:moveTo>
                    <a:pt x="930240" y="1885940"/>
                  </a:moveTo>
                  <a:lnTo>
                    <a:pt x="41309" y="1885940"/>
                  </a:lnTo>
                  <a:lnTo>
                    <a:pt x="35233" y="1884722"/>
                  </a:lnTo>
                  <a:lnTo>
                    <a:pt x="1208" y="1850705"/>
                  </a:lnTo>
                  <a:lnTo>
                    <a:pt x="0" y="1844631"/>
                  </a:lnTo>
                  <a:lnTo>
                    <a:pt x="0" y="1838324"/>
                  </a:lnTo>
                  <a:lnTo>
                    <a:pt x="0" y="41308"/>
                  </a:lnTo>
                  <a:lnTo>
                    <a:pt x="23564" y="6027"/>
                  </a:lnTo>
                  <a:lnTo>
                    <a:pt x="41309" y="0"/>
                  </a:lnTo>
                  <a:lnTo>
                    <a:pt x="930240" y="0"/>
                  </a:lnTo>
                  <a:lnTo>
                    <a:pt x="965507" y="23542"/>
                  </a:lnTo>
                  <a:lnTo>
                    <a:pt x="971549" y="41308"/>
                  </a:lnTo>
                  <a:lnTo>
                    <a:pt x="971549" y="1844631"/>
                  </a:lnTo>
                  <a:lnTo>
                    <a:pt x="947984" y="1879894"/>
                  </a:lnTo>
                  <a:lnTo>
                    <a:pt x="936314" y="1884722"/>
                  </a:lnTo>
                  <a:lnTo>
                    <a:pt x="930240" y="1885940"/>
                  </a:lnTo>
                  <a:close/>
                </a:path>
              </a:pathLst>
            </a:custGeom>
            <a:solidFill>
              <a:srgbClr val="FFFFFF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6610349" y="5986462"/>
              <a:ext cx="39370" cy="1143000"/>
            </a:xfrm>
            <a:custGeom>
              <a:avLst/>
              <a:gdLst/>
              <a:ahLst/>
              <a:cxnLst/>
              <a:rect l="l" t="t" r="r" b="b"/>
              <a:pathLst>
                <a:path w="39370" h="1143000">
                  <a:moveTo>
                    <a:pt x="0" y="0"/>
                  </a:moveTo>
                  <a:lnTo>
                    <a:pt x="38931" y="0"/>
                  </a:lnTo>
                </a:path>
                <a:path w="39370" h="1143000">
                  <a:moveTo>
                    <a:pt x="0" y="190499"/>
                  </a:moveTo>
                  <a:lnTo>
                    <a:pt x="38931" y="190499"/>
                  </a:lnTo>
                </a:path>
                <a:path w="39370" h="1143000">
                  <a:moveTo>
                    <a:pt x="0" y="380999"/>
                  </a:moveTo>
                  <a:lnTo>
                    <a:pt x="38931" y="380999"/>
                  </a:lnTo>
                </a:path>
                <a:path w="39370" h="1143000">
                  <a:moveTo>
                    <a:pt x="0" y="571499"/>
                  </a:moveTo>
                  <a:lnTo>
                    <a:pt x="38931" y="571499"/>
                  </a:lnTo>
                </a:path>
                <a:path w="39370" h="1143000">
                  <a:moveTo>
                    <a:pt x="0" y="761999"/>
                  </a:moveTo>
                  <a:lnTo>
                    <a:pt x="38931" y="761999"/>
                  </a:lnTo>
                </a:path>
                <a:path w="39370" h="1143000">
                  <a:moveTo>
                    <a:pt x="0" y="952499"/>
                  </a:moveTo>
                  <a:lnTo>
                    <a:pt x="38931" y="952499"/>
                  </a:lnTo>
                </a:path>
                <a:path w="39370" h="1143000">
                  <a:moveTo>
                    <a:pt x="0" y="1142999"/>
                  </a:moveTo>
                  <a:lnTo>
                    <a:pt x="38931" y="1142999"/>
                  </a:lnTo>
                </a:path>
              </a:pathLst>
            </a:custGeom>
            <a:ln w="9628">
              <a:solidFill>
                <a:srgbClr val="54545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8319839" y="5511800"/>
            <a:ext cx="830580" cy="1695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spcBef>
                <a:spcPts val="100"/>
              </a:spcBef>
            </a:pPr>
            <a:r>
              <a:rPr sz="1050" b="1" dirty="0">
                <a:solidFill>
                  <a:srgbClr val="545454"/>
                </a:solidFill>
                <a:latin typeface="Arial"/>
                <a:cs typeface="Arial"/>
              </a:rPr>
              <a:t>Average</a:t>
            </a:r>
            <a:r>
              <a:rPr sz="1050" b="1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050" b="1" spc="-20" dirty="0">
                <a:solidFill>
                  <a:srgbClr val="545454"/>
                </a:solidFill>
                <a:latin typeface="Arial"/>
                <a:cs typeface="Arial"/>
              </a:rPr>
              <a:t>wait</a:t>
            </a:r>
            <a:endParaRPr sz="10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1400">
              <a:latin typeface="Arial"/>
              <a:cs typeface="Arial"/>
            </a:endParaRPr>
          </a:p>
          <a:p>
            <a:pPr marR="366395" algn="r"/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20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40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60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80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100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120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140</a:t>
            </a:r>
            <a:endParaRPr sz="1050">
              <a:latin typeface="Arial"/>
              <a:cs typeface="Arial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8318502" y="5800720"/>
            <a:ext cx="942975" cy="1790700"/>
            <a:chOff x="6438899" y="5800720"/>
            <a:chExt cx="942975" cy="1790700"/>
          </a:xfrm>
        </p:grpSpPr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438899" y="5800720"/>
              <a:ext cx="171449" cy="1381124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6886574" y="7581895"/>
              <a:ext cx="495300" cy="9525"/>
            </a:xfrm>
            <a:custGeom>
              <a:avLst/>
              <a:gdLst/>
              <a:ahLst/>
              <a:cxnLst/>
              <a:rect l="l" t="t" r="r" b="b"/>
              <a:pathLst>
                <a:path w="495300" h="9525">
                  <a:moveTo>
                    <a:pt x="495299" y="9524"/>
                  </a:moveTo>
                  <a:lnTo>
                    <a:pt x="0" y="9524"/>
                  </a:lnTo>
                  <a:lnTo>
                    <a:pt x="0" y="0"/>
                  </a:lnTo>
                  <a:lnTo>
                    <a:pt x="495299" y="0"/>
                  </a:lnTo>
                  <a:lnTo>
                    <a:pt x="495299" y="9524"/>
                  </a:lnTo>
                  <a:close/>
                </a:path>
              </a:pathLst>
            </a:custGeom>
            <a:solidFill>
              <a:srgbClr val="297CDE">
                <a:alpha val="501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6842127" y="7448548"/>
            <a:ext cx="2466975" cy="135935"/>
          </a:xfrm>
          <a:prstGeom prst="rect">
            <a:avLst/>
          </a:prstGeom>
          <a:solidFill>
            <a:srgbClr val="FFFFFF">
              <a:alpha val="70199"/>
            </a:srgbClr>
          </a:solidFill>
        </p:spPr>
        <p:txBody>
          <a:bodyPr vert="horz" wrap="square" lIns="0" tIns="12700" rIns="0" bIns="0" rtlCol="0">
            <a:spAutoFit/>
          </a:bodyPr>
          <a:lstStyle/>
          <a:p>
            <a:pPr marL="46990">
              <a:spcBef>
                <a:spcPts val="100"/>
              </a:spcBef>
            </a:pPr>
            <a:r>
              <a:rPr sz="800" spc="-445" dirty="0">
                <a:solidFill>
                  <a:srgbClr val="0078A7"/>
                </a:solidFill>
                <a:latin typeface="Arial"/>
                <a:cs typeface="Arial"/>
              </a:rPr>
              <a:t>L</a:t>
            </a:r>
            <a:r>
              <a:rPr sz="800" u="sng" spc="38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8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eaflet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|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5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u="sng" spc="-195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9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9"/>
              </a:rPr>
              <a:t>OpenStreetMap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9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contributors,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CC-</a:t>
            </a:r>
            <a:r>
              <a:rPr sz="800" spc="-2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BY-</a:t>
            </a:r>
            <a:r>
              <a:rPr sz="800" spc="-25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SA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332422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70" dirty="0"/>
              <a:t>Finishing</a:t>
            </a:r>
            <a:r>
              <a:rPr spc="-305" dirty="0"/>
              <a:t> </a:t>
            </a:r>
            <a:r>
              <a:rPr spc="-10" dirty="0"/>
              <a:t>touches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451099" y="2514595"/>
            <a:ext cx="6858000" cy="2857500"/>
            <a:chOff x="571499" y="2514595"/>
            <a:chExt cx="6858000" cy="2857500"/>
          </a:xfrm>
        </p:grpSpPr>
        <p:sp>
          <p:nvSpPr>
            <p:cNvPr id="4" name="object 4"/>
            <p:cNvSpPr/>
            <p:nvPr/>
          </p:nvSpPr>
          <p:spPr>
            <a:xfrm>
              <a:off x="571499" y="2514595"/>
              <a:ext cx="6858000" cy="2857500"/>
            </a:xfrm>
            <a:custGeom>
              <a:avLst/>
              <a:gdLst/>
              <a:ahLst/>
              <a:cxnLst/>
              <a:rect l="l" t="t" r="r" b="b"/>
              <a:pathLst>
                <a:path w="6858000" h="2857500">
                  <a:moveTo>
                    <a:pt x="6857999" y="2857499"/>
                  </a:moveTo>
                  <a:lnTo>
                    <a:pt x="0" y="2857499"/>
                  </a:lnTo>
                  <a:lnTo>
                    <a:pt x="0" y="0"/>
                  </a:lnTo>
                  <a:lnTo>
                    <a:pt x="6857999" y="0"/>
                  </a:lnTo>
                  <a:lnTo>
                    <a:pt x="6857999" y="2857499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66899" y="2514599"/>
              <a:ext cx="4876799" cy="71437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6899" y="3228974"/>
              <a:ext cx="4876799" cy="214312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1499" y="2514599"/>
              <a:ext cx="1295399" cy="28574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3699" y="2514599"/>
              <a:ext cx="685800" cy="285749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66899" y="2514599"/>
              <a:ext cx="4876799" cy="71437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6899" y="3228974"/>
              <a:ext cx="4876799" cy="2143125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1499" y="2514599"/>
              <a:ext cx="1295399" cy="285749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3699" y="2514599"/>
              <a:ext cx="685800" cy="2857499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509837" y="2795587"/>
              <a:ext cx="2981324" cy="2305049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676274" y="2619370"/>
              <a:ext cx="304800" cy="600075"/>
            </a:xfrm>
            <a:custGeom>
              <a:avLst/>
              <a:gdLst/>
              <a:ahLst/>
              <a:cxnLst/>
              <a:rect l="l" t="t" r="r" b="b"/>
              <a:pathLst>
                <a:path w="304800" h="600075">
                  <a:moveTo>
                    <a:pt x="0" y="571499"/>
                  </a:moveTo>
                  <a:lnTo>
                    <a:pt x="0" y="28574"/>
                  </a:lnTo>
                  <a:lnTo>
                    <a:pt x="0" y="24780"/>
                  </a:lnTo>
                  <a:lnTo>
                    <a:pt x="725" y="21134"/>
                  </a:lnTo>
                  <a:lnTo>
                    <a:pt x="2175" y="17626"/>
                  </a:lnTo>
                  <a:lnTo>
                    <a:pt x="3625" y="14119"/>
                  </a:lnTo>
                  <a:lnTo>
                    <a:pt x="5689" y="11031"/>
                  </a:lnTo>
                  <a:lnTo>
                    <a:pt x="8369" y="8361"/>
                  </a:lnTo>
                  <a:lnTo>
                    <a:pt x="11048" y="5674"/>
                  </a:lnTo>
                  <a:lnTo>
                    <a:pt x="14138" y="3609"/>
                  </a:lnTo>
                  <a:lnTo>
                    <a:pt x="17639" y="2166"/>
                  </a:lnTo>
                  <a:lnTo>
                    <a:pt x="21140" y="725"/>
                  </a:lnTo>
                  <a:lnTo>
                    <a:pt x="24785" y="0"/>
                  </a:lnTo>
                  <a:lnTo>
                    <a:pt x="28575" y="0"/>
                  </a:lnTo>
                  <a:lnTo>
                    <a:pt x="276225" y="0"/>
                  </a:lnTo>
                  <a:lnTo>
                    <a:pt x="280014" y="0"/>
                  </a:lnTo>
                  <a:lnTo>
                    <a:pt x="283659" y="725"/>
                  </a:lnTo>
                  <a:lnTo>
                    <a:pt x="287160" y="2166"/>
                  </a:lnTo>
                  <a:lnTo>
                    <a:pt x="290660" y="3609"/>
                  </a:lnTo>
                  <a:lnTo>
                    <a:pt x="293751" y="5674"/>
                  </a:lnTo>
                  <a:lnTo>
                    <a:pt x="296430" y="8361"/>
                  </a:lnTo>
                  <a:lnTo>
                    <a:pt x="299109" y="11031"/>
                  </a:lnTo>
                  <a:lnTo>
                    <a:pt x="304800" y="28574"/>
                  </a:lnTo>
                  <a:lnTo>
                    <a:pt x="304800" y="571499"/>
                  </a:lnTo>
                  <a:lnTo>
                    <a:pt x="304799" y="575286"/>
                  </a:lnTo>
                  <a:lnTo>
                    <a:pt x="304074" y="578922"/>
                  </a:lnTo>
                  <a:lnTo>
                    <a:pt x="302624" y="582420"/>
                  </a:lnTo>
                  <a:lnTo>
                    <a:pt x="301174" y="585926"/>
                  </a:lnTo>
                  <a:lnTo>
                    <a:pt x="287160" y="597879"/>
                  </a:lnTo>
                  <a:lnTo>
                    <a:pt x="283659" y="599340"/>
                  </a:lnTo>
                  <a:lnTo>
                    <a:pt x="280014" y="600065"/>
                  </a:lnTo>
                  <a:lnTo>
                    <a:pt x="276225" y="600074"/>
                  </a:lnTo>
                  <a:lnTo>
                    <a:pt x="28575" y="600074"/>
                  </a:lnTo>
                  <a:lnTo>
                    <a:pt x="24785" y="600065"/>
                  </a:lnTo>
                  <a:lnTo>
                    <a:pt x="21140" y="599340"/>
                  </a:lnTo>
                  <a:lnTo>
                    <a:pt x="17639" y="597888"/>
                  </a:lnTo>
                  <a:lnTo>
                    <a:pt x="14138" y="596446"/>
                  </a:lnTo>
                  <a:lnTo>
                    <a:pt x="0" y="575286"/>
                  </a:lnTo>
                  <a:lnTo>
                    <a:pt x="0" y="571499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85799" y="2628895"/>
              <a:ext cx="285750" cy="290830"/>
            </a:xfrm>
            <a:custGeom>
              <a:avLst/>
              <a:gdLst/>
              <a:ahLst/>
              <a:cxnLst/>
              <a:rect l="l" t="t" r="r" b="b"/>
              <a:pathLst>
                <a:path w="285750" h="290830">
                  <a:moveTo>
                    <a:pt x="285750" y="290512"/>
                  </a:moveTo>
                  <a:lnTo>
                    <a:pt x="0" y="290512"/>
                  </a:lnTo>
                  <a:lnTo>
                    <a:pt x="0" y="16510"/>
                  </a:lnTo>
                  <a:lnTo>
                    <a:pt x="16523" y="0"/>
                  </a:lnTo>
                  <a:lnTo>
                    <a:pt x="269226" y="0"/>
                  </a:lnTo>
                  <a:lnTo>
                    <a:pt x="285750" y="2905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685799" y="2914654"/>
              <a:ext cx="285750" cy="9525"/>
            </a:xfrm>
            <a:custGeom>
              <a:avLst/>
              <a:gdLst/>
              <a:ahLst/>
              <a:cxnLst/>
              <a:rect l="l" t="t" r="r" b="b"/>
              <a:pathLst>
                <a:path w="285750" h="9525">
                  <a:moveTo>
                    <a:pt x="0" y="9521"/>
                  </a:moveTo>
                  <a:lnTo>
                    <a:pt x="0" y="0"/>
                  </a:lnTo>
                  <a:lnTo>
                    <a:pt x="285749" y="0"/>
                  </a:lnTo>
                  <a:lnTo>
                    <a:pt x="285749" y="9521"/>
                  </a:lnTo>
                  <a:lnTo>
                    <a:pt x="0" y="9521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85799" y="2924170"/>
              <a:ext cx="285750" cy="285750"/>
            </a:xfrm>
            <a:custGeom>
              <a:avLst/>
              <a:gdLst/>
              <a:ahLst/>
              <a:cxnLst/>
              <a:rect l="l" t="t" r="r" b="b"/>
              <a:pathLst>
                <a:path w="285750" h="285750">
                  <a:moveTo>
                    <a:pt x="269226" y="285740"/>
                  </a:moveTo>
                  <a:lnTo>
                    <a:pt x="16523" y="285740"/>
                  </a:lnTo>
                  <a:lnTo>
                    <a:pt x="14093" y="285248"/>
                  </a:lnTo>
                  <a:lnTo>
                    <a:pt x="0" y="269220"/>
                  </a:lnTo>
                  <a:lnTo>
                    <a:pt x="0" y="266699"/>
                  </a:lnTo>
                  <a:lnTo>
                    <a:pt x="0" y="0"/>
                  </a:lnTo>
                  <a:lnTo>
                    <a:pt x="285750" y="0"/>
                  </a:lnTo>
                  <a:lnTo>
                    <a:pt x="285749" y="269220"/>
                  </a:lnTo>
                  <a:lnTo>
                    <a:pt x="271656" y="285248"/>
                  </a:lnTo>
                  <a:lnTo>
                    <a:pt x="269226" y="2857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>
            <a:spLocks noGrp="1"/>
          </p:cNvSpPr>
          <p:nvPr>
            <p:ph type="body" idx="1"/>
          </p:nvPr>
        </p:nvSpPr>
        <p:spPr>
          <a:xfrm>
            <a:off x="2647248" y="1406526"/>
            <a:ext cx="8493811" cy="17799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dirty="0"/>
              <a:t>There</a:t>
            </a:r>
            <a:r>
              <a:rPr spc="45" dirty="0"/>
              <a:t> </a:t>
            </a:r>
            <a:r>
              <a:rPr dirty="0"/>
              <a:t>are</a:t>
            </a:r>
            <a:r>
              <a:rPr spc="50" dirty="0"/>
              <a:t> </a:t>
            </a:r>
            <a:r>
              <a:rPr spc="70" dirty="0"/>
              <a:t>many</a:t>
            </a:r>
            <a:r>
              <a:rPr spc="50" dirty="0"/>
              <a:t> </a:t>
            </a:r>
            <a:r>
              <a:rPr dirty="0"/>
              <a:t>ways</a:t>
            </a:r>
            <a:r>
              <a:rPr spc="50" dirty="0"/>
              <a:t> </a:t>
            </a:r>
            <a:r>
              <a:rPr spc="110" dirty="0"/>
              <a:t>to</a:t>
            </a:r>
            <a:r>
              <a:rPr spc="45" dirty="0"/>
              <a:t> </a:t>
            </a:r>
            <a:r>
              <a:rPr dirty="0"/>
              <a:t>customise</a:t>
            </a:r>
            <a:r>
              <a:rPr spc="50" dirty="0"/>
              <a:t> </a:t>
            </a:r>
            <a:r>
              <a:rPr spc="55" dirty="0"/>
              <a:t>maps</a:t>
            </a:r>
            <a:r>
              <a:rPr spc="50" dirty="0"/>
              <a:t> </a:t>
            </a:r>
            <a:r>
              <a:rPr spc="100" dirty="0"/>
              <a:t>with</a:t>
            </a:r>
            <a:r>
              <a:rPr spc="50" dirty="0"/>
              <a:t> </a:t>
            </a:r>
            <a:r>
              <a:rPr spc="-10" dirty="0"/>
              <a:t>Leaflet.</a:t>
            </a:r>
          </a:p>
          <a:p>
            <a:pPr marL="12700">
              <a:spcBef>
                <a:spcPts val="1935"/>
              </a:spcBef>
            </a:pPr>
            <a:r>
              <a:rPr dirty="0"/>
              <a:t>Add </a:t>
            </a:r>
            <a:r>
              <a:rPr spc="100" dirty="0"/>
              <a:t>attribution</a:t>
            </a:r>
            <a:r>
              <a:rPr spc="5" dirty="0"/>
              <a:t> </a:t>
            </a:r>
            <a:r>
              <a:rPr spc="110" dirty="0"/>
              <a:t>for</a:t>
            </a:r>
            <a:r>
              <a:rPr dirty="0"/>
              <a:t> </a:t>
            </a:r>
            <a:r>
              <a:rPr spc="55" dirty="0"/>
              <a:t>data</a:t>
            </a:r>
            <a:r>
              <a:rPr spc="5" dirty="0"/>
              <a:t> </a:t>
            </a:r>
            <a:r>
              <a:rPr spc="-20" dirty="0"/>
              <a:t>used</a:t>
            </a:r>
          </a:p>
          <a:p>
            <a:pPr>
              <a:spcBef>
                <a:spcPts val="15"/>
              </a:spcBef>
            </a:pPr>
            <a:endParaRPr sz="2450"/>
          </a:p>
          <a:p>
            <a:pPr marL="208915"/>
            <a:r>
              <a:rPr sz="1650" dirty="0">
                <a:solidFill>
                  <a:srgbClr val="000000"/>
                </a:solidFill>
                <a:latin typeface="Lucida Console"/>
                <a:cs typeface="Lucida Console"/>
              </a:rPr>
              <a:t>+</a:t>
            </a:r>
            <a:endParaRPr sz="1650">
              <a:latin typeface="Lucida Console"/>
              <a:cs typeface="Lucida Console"/>
            </a:endParaRPr>
          </a:p>
          <a:p>
            <a:pPr marL="208915">
              <a:spcBef>
                <a:spcPts val="345"/>
              </a:spcBef>
            </a:pPr>
            <a:r>
              <a:rPr sz="1650" dirty="0">
                <a:solidFill>
                  <a:srgbClr val="000000"/>
                </a:solidFill>
                <a:latin typeface="Lucida Console"/>
                <a:cs typeface="Lucida Console"/>
              </a:rPr>
              <a:t>−</a:t>
            </a:r>
            <a:endParaRPr sz="1650">
              <a:latin typeface="Lucida Console"/>
              <a:cs typeface="Lucida Console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8042659" y="2874267"/>
            <a:ext cx="1266825" cy="2289175"/>
            <a:chOff x="6163056" y="2874264"/>
            <a:chExt cx="1266825" cy="2289175"/>
          </a:xfrm>
        </p:grpSpPr>
        <p:sp>
          <p:nvSpPr>
            <p:cNvPr id="20" name="object 20"/>
            <p:cNvSpPr/>
            <p:nvPr/>
          </p:nvSpPr>
          <p:spPr>
            <a:xfrm>
              <a:off x="6163056" y="2874264"/>
              <a:ext cx="1266825" cy="2289175"/>
            </a:xfrm>
            <a:custGeom>
              <a:avLst/>
              <a:gdLst/>
              <a:ahLst/>
              <a:cxnLst/>
              <a:rect l="l" t="t" r="r" b="b"/>
              <a:pathLst>
                <a:path w="1266825" h="2289175">
                  <a:moveTo>
                    <a:pt x="1266443" y="2289048"/>
                  </a:moveTo>
                  <a:lnTo>
                    <a:pt x="0" y="2289048"/>
                  </a:lnTo>
                  <a:lnTo>
                    <a:pt x="0" y="0"/>
                  </a:lnTo>
                  <a:lnTo>
                    <a:pt x="1266443" y="0"/>
                  </a:lnTo>
                  <a:lnTo>
                    <a:pt x="1266443" y="202310"/>
                  </a:lnTo>
                  <a:lnTo>
                    <a:pt x="247268" y="202310"/>
                  </a:lnTo>
                  <a:lnTo>
                    <a:pt x="237766" y="203182"/>
                  </a:lnTo>
                  <a:lnTo>
                    <a:pt x="203130" y="231653"/>
                  </a:lnTo>
                  <a:lnTo>
                    <a:pt x="199643" y="249935"/>
                  </a:lnTo>
                  <a:lnTo>
                    <a:pt x="199643" y="2040635"/>
                  </a:lnTo>
                  <a:lnTo>
                    <a:pt x="220928" y="2080414"/>
                  </a:lnTo>
                  <a:lnTo>
                    <a:pt x="247268" y="2088260"/>
                  </a:lnTo>
                  <a:lnTo>
                    <a:pt x="1266443" y="2088260"/>
                  </a:lnTo>
                  <a:lnTo>
                    <a:pt x="1266443" y="2289048"/>
                  </a:lnTo>
                  <a:close/>
                </a:path>
                <a:path w="1266825" h="2289175">
                  <a:moveTo>
                    <a:pt x="1266443" y="2088260"/>
                  </a:moveTo>
                  <a:lnTo>
                    <a:pt x="1123568" y="2088260"/>
                  </a:lnTo>
                  <a:lnTo>
                    <a:pt x="1133070" y="2087388"/>
                  </a:lnTo>
                  <a:lnTo>
                    <a:pt x="1141850" y="2084773"/>
                  </a:lnTo>
                  <a:lnTo>
                    <a:pt x="1170321" y="2050137"/>
                  </a:lnTo>
                  <a:lnTo>
                    <a:pt x="1171193" y="2040635"/>
                  </a:lnTo>
                  <a:lnTo>
                    <a:pt x="1171193" y="249935"/>
                  </a:lnTo>
                  <a:lnTo>
                    <a:pt x="1149908" y="210156"/>
                  </a:lnTo>
                  <a:lnTo>
                    <a:pt x="1123568" y="202310"/>
                  </a:lnTo>
                  <a:lnTo>
                    <a:pt x="1266443" y="202310"/>
                  </a:lnTo>
                  <a:lnTo>
                    <a:pt x="1266443" y="2088260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362699" y="3076570"/>
              <a:ext cx="971550" cy="1885950"/>
            </a:xfrm>
            <a:custGeom>
              <a:avLst/>
              <a:gdLst/>
              <a:ahLst/>
              <a:cxnLst/>
              <a:rect l="l" t="t" r="r" b="b"/>
              <a:pathLst>
                <a:path w="971550" h="1885950">
                  <a:moveTo>
                    <a:pt x="930240" y="1885940"/>
                  </a:moveTo>
                  <a:lnTo>
                    <a:pt x="41309" y="1885940"/>
                  </a:lnTo>
                  <a:lnTo>
                    <a:pt x="35233" y="1884731"/>
                  </a:lnTo>
                  <a:lnTo>
                    <a:pt x="1208" y="1850705"/>
                  </a:lnTo>
                  <a:lnTo>
                    <a:pt x="0" y="1844631"/>
                  </a:lnTo>
                  <a:lnTo>
                    <a:pt x="0" y="1838324"/>
                  </a:lnTo>
                  <a:lnTo>
                    <a:pt x="0" y="41308"/>
                  </a:lnTo>
                  <a:lnTo>
                    <a:pt x="23564" y="6027"/>
                  </a:lnTo>
                  <a:lnTo>
                    <a:pt x="41309" y="0"/>
                  </a:lnTo>
                  <a:lnTo>
                    <a:pt x="930240" y="0"/>
                  </a:lnTo>
                  <a:lnTo>
                    <a:pt x="965507" y="23552"/>
                  </a:lnTo>
                  <a:lnTo>
                    <a:pt x="971549" y="41308"/>
                  </a:lnTo>
                  <a:lnTo>
                    <a:pt x="971549" y="1844631"/>
                  </a:lnTo>
                  <a:lnTo>
                    <a:pt x="947984" y="1879894"/>
                  </a:lnTo>
                  <a:lnTo>
                    <a:pt x="936314" y="1884731"/>
                  </a:lnTo>
                  <a:lnTo>
                    <a:pt x="930240" y="1885940"/>
                  </a:lnTo>
                  <a:close/>
                </a:path>
              </a:pathLst>
            </a:custGeom>
            <a:solidFill>
              <a:srgbClr val="FFFFFF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610349" y="3595687"/>
              <a:ext cx="39370" cy="1143000"/>
            </a:xfrm>
            <a:custGeom>
              <a:avLst/>
              <a:gdLst/>
              <a:ahLst/>
              <a:cxnLst/>
              <a:rect l="l" t="t" r="r" b="b"/>
              <a:pathLst>
                <a:path w="39370" h="1143000">
                  <a:moveTo>
                    <a:pt x="0" y="0"/>
                  </a:moveTo>
                  <a:lnTo>
                    <a:pt x="38931" y="0"/>
                  </a:lnTo>
                </a:path>
                <a:path w="39370" h="1143000">
                  <a:moveTo>
                    <a:pt x="0" y="190499"/>
                  </a:moveTo>
                  <a:lnTo>
                    <a:pt x="38931" y="190499"/>
                  </a:lnTo>
                </a:path>
                <a:path w="39370" h="1143000">
                  <a:moveTo>
                    <a:pt x="0" y="380999"/>
                  </a:moveTo>
                  <a:lnTo>
                    <a:pt x="38931" y="380999"/>
                  </a:lnTo>
                </a:path>
                <a:path w="39370" h="1143000">
                  <a:moveTo>
                    <a:pt x="0" y="571499"/>
                  </a:moveTo>
                  <a:lnTo>
                    <a:pt x="38931" y="571499"/>
                  </a:lnTo>
                </a:path>
                <a:path w="39370" h="1143000">
                  <a:moveTo>
                    <a:pt x="0" y="761999"/>
                  </a:moveTo>
                  <a:lnTo>
                    <a:pt x="38931" y="761999"/>
                  </a:lnTo>
                </a:path>
                <a:path w="39370" h="1143000">
                  <a:moveTo>
                    <a:pt x="0" y="952499"/>
                  </a:moveTo>
                  <a:lnTo>
                    <a:pt x="38931" y="952499"/>
                  </a:lnTo>
                </a:path>
                <a:path w="39370" h="1143000">
                  <a:moveTo>
                    <a:pt x="0" y="1142999"/>
                  </a:moveTo>
                  <a:lnTo>
                    <a:pt x="38931" y="1142999"/>
                  </a:lnTo>
                </a:path>
              </a:pathLst>
            </a:custGeom>
            <a:ln w="9628">
              <a:solidFill>
                <a:srgbClr val="54545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8319839" y="3121025"/>
            <a:ext cx="830580" cy="1695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spcBef>
                <a:spcPts val="100"/>
              </a:spcBef>
            </a:pPr>
            <a:r>
              <a:rPr sz="1050" b="1" dirty="0">
                <a:solidFill>
                  <a:srgbClr val="545454"/>
                </a:solidFill>
                <a:latin typeface="Arial"/>
                <a:cs typeface="Arial"/>
              </a:rPr>
              <a:t>Average</a:t>
            </a:r>
            <a:r>
              <a:rPr sz="1050" b="1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050" b="1" spc="-20" dirty="0">
                <a:solidFill>
                  <a:srgbClr val="545454"/>
                </a:solidFill>
                <a:latin typeface="Arial"/>
                <a:cs typeface="Arial"/>
              </a:rPr>
              <a:t>wait</a:t>
            </a:r>
            <a:endParaRPr sz="10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1400">
              <a:latin typeface="Arial"/>
              <a:cs typeface="Arial"/>
            </a:endParaRPr>
          </a:p>
          <a:p>
            <a:pPr marR="366395" algn="r"/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20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40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60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80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100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120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140</a:t>
            </a:r>
            <a:endParaRPr sz="1050">
              <a:latin typeface="Arial"/>
              <a:cs typeface="Arial"/>
            </a:endParaRPr>
          </a:p>
        </p:txBody>
      </p:sp>
      <p:pic>
        <p:nvPicPr>
          <p:cNvPr id="24" name="object 2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318502" y="3409945"/>
            <a:ext cx="171449" cy="1381124"/>
          </a:xfrm>
          <a:prstGeom prst="rect">
            <a:avLst/>
          </a:prstGeom>
        </p:spPr>
      </p:pic>
      <p:sp>
        <p:nvSpPr>
          <p:cNvPr id="25" name="object 25"/>
          <p:cNvSpPr txBox="1"/>
          <p:nvPr/>
        </p:nvSpPr>
        <p:spPr>
          <a:xfrm>
            <a:off x="2451099" y="5057773"/>
            <a:ext cx="6858000" cy="297517"/>
          </a:xfrm>
          <a:prstGeom prst="rect">
            <a:avLst/>
          </a:prstGeom>
          <a:solidFill>
            <a:srgbClr val="FFFFFF">
              <a:alpha val="70199"/>
            </a:srgbClr>
          </a:solidFill>
        </p:spPr>
        <p:txBody>
          <a:bodyPr vert="horz" wrap="square" lIns="0" tIns="12700" rIns="0" bIns="0" rtlCol="0">
            <a:spAutoFit/>
          </a:bodyPr>
          <a:lstStyle/>
          <a:p>
            <a:pPr marL="46990">
              <a:spcBef>
                <a:spcPts val="100"/>
              </a:spcBef>
            </a:pPr>
            <a:r>
              <a:rPr sz="800" u="sng" spc="-20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Leaflet</a:t>
            </a:r>
            <a:r>
              <a:rPr sz="800" spc="65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|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5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u="sng" spc="-19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9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9"/>
              </a:rPr>
              <a:t>OpenStreetMap</a:t>
            </a:r>
            <a:r>
              <a:rPr sz="800" spc="65" dirty="0">
                <a:solidFill>
                  <a:srgbClr val="0078A7"/>
                </a:solidFill>
                <a:latin typeface="Arial"/>
                <a:cs typeface="Arial"/>
                <a:hlinkClick r:id="rId9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contributors,</a:t>
            </a:r>
            <a:r>
              <a:rPr sz="800" spc="3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u="sng" spc="-17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10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CC-</a:t>
            </a:r>
            <a:r>
              <a:rPr sz="800" spc="-2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BY-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SA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,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Contains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spc="-550" dirty="0">
                <a:solidFill>
                  <a:srgbClr val="0078A7"/>
                </a:solidFill>
                <a:latin typeface="Arial"/>
                <a:cs typeface="Arial"/>
              </a:rPr>
              <a:t>N</a:t>
            </a:r>
            <a:r>
              <a:rPr sz="800" u="sng" spc="155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11"/>
              </a:rPr>
              <a:t> 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ational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Statistics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data</a:t>
            </a:r>
            <a:r>
              <a:rPr sz="800" spc="65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Crown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copyright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and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database</a:t>
            </a:r>
            <a:r>
              <a:rPr sz="800" spc="6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right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[2015]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spc="-10" dirty="0">
                <a:solidFill>
                  <a:srgbClr val="333333"/>
                </a:solidFill>
                <a:latin typeface="Arial"/>
                <a:cs typeface="Arial"/>
              </a:rPr>
              <a:t>Contains</a:t>
            </a:r>
            <a:endParaRPr sz="800">
              <a:latin typeface="Arial"/>
              <a:cs typeface="Arial"/>
            </a:endParaRPr>
          </a:p>
          <a:p>
            <a:pPr marL="46990">
              <a:spcBef>
                <a:spcPts val="315"/>
              </a:spcBef>
            </a:pPr>
            <a:r>
              <a:rPr sz="800" u="sng" spc="-20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Ordnance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Survey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data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7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Crown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copyright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and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database</a:t>
            </a:r>
            <a:r>
              <a:rPr sz="800" spc="7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right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spc="-10" dirty="0">
                <a:solidFill>
                  <a:srgbClr val="333333"/>
                </a:solidFill>
                <a:latin typeface="Arial"/>
                <a:cs typeface="Arial"/>
              </a:rPr>
              <a:t>[2015]</a:t>
            </a:r>
            <a:endParaRPr sz="800">
              <a:latin typeface="Arial"/>
              <a:cs typeface="Arial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15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332422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70" dirty="0"/>
              <a:t>Finishing</a:t>
            </a:r>
            <a:r>
              <a:rPr spc="-305" dirty="0"/>
              <a:t> </a:t>
            </a:r>
            <a:r>
              <a:rPr spc="-10" dirty="0"/>
              <a:t>touches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13203" y="5019674"/>
            <a:ext cx="5791199" cy="2581274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1879600" y="1971670"/>
            <a:ext cx="9448800" cy="2857500"/>
          </a:xfrm>
          <a:custGeom>
            <a:avLst/>
            <a:gdLst/>
            <a:ahLst/>
            <a:cxnLst/>
            <a:rect l="l" t="t" r="r" b="b"/>
            <a:pathLst>
              <a:path w="9448800" h="2857500">
                <a:moveTo>
                  <a:pt x="9448799" y="2857499"/>
                </a:moveTo>
                <a:lnTo>
                  <a:pt x="0" y="28574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28574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0" y="1406528"/>
            <a:ext cx="8209280" cy="33398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Adjust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polygon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properties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add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labels</a:t>
            </a:r>
            <a:endParaRPr sz="195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 dirty="0">
              <a:latin typeface="Arial"/>
              <a:cs typeface="Arial"/>
            </a:endParaRPr>
          </a:p>
          <a:p>
            <a:pPr marL="12700"/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london_map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endParaRPr sz="1500" dirty="0">
              <a:latin typeface="Consolas"/>
              <a:cs typeface="Consolas"/>
            </a:endParaRPr>
          </a:p>
          <a:p>
            <a:pPr marL="202565">
              <a:spcBef>
                <a:spcPts val="300"/>
              </a:spcBef>
            </a:pP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clearShapes()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1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remove</a:t>
            </a:r>
            <a:r>
              <a:rPr sz="1500" i="1" spc="-114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already</a:t>
            </a:r>
            <a:r>
              <a:rPr sz="1500" i="1" spc="-11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existing</a:t>
            </a:r>
            <a:r>
              <a:rPr sz="1500" i="1" spc="-11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polygons</a:t>
            </a:r>
            <a:r>
              <a:rPr sz="1500" i="1" spc="-11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etc.</a:t>
            </a:r>
            <a:endParaRPr sz="1500" dirty="0">
              <a:latin typeface="Consolas"/>
              <a:cs typeface="Consolas"/>
            </a:endParaRPr>
          </a:p>
          <a:p>
            <a:pPr marL="202565">
              <a:spcBef>
                <a:spcPts val="300"/>
              </a:spcBef>
            </a:pP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addPolygons(</a:t>
            </a:r>
            <a:endParaRPr sz="1500" dirty="0">
              <a:latin typeface="Consolas"/>
              <a:cs typeface="Consolas"/>
            </a:endParaRPr>
          </a:p>
          <a:p>
            <a:pPr marL="393065">
              <a:lnSpc>
                <a:spcPct val="116700"/>
              </a:lnSpc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fillColor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~pal_map(avg_wait),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fillOpacity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7E0000"/>
                </a:solidFill>
                <a:latin typeface="Consolas"/>
                <a:cs typeface="Consolas"/>
              </a:rPr>
              <a:t>0.8</a:t>
            </a:r>
            <a:r>
              <a:rPr sz="1500" spc="-6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color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70" dirty="0">
                <a:solidFill>
                  <a:srgbClr val="009E5C"/>
                </a:solidFill>
                <a:latin typeface="Consolas"/>
                <a:cs typeface="Consolas"/>
              </a:rPr>
              <a:t>'black'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dashArray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65" dirty="0">
                <a:solidFill>
                  <a:srgbClr val="009E5C"/>
                </a:solidFill>
                <a:latin typeface="Consolas"/>
                <a:cs typeface="Consolas"/>
              </a:rPr>
              <a:t>'3'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, label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~glue(</a:t>
            </a:r>
            <a:r>
              <a:rPr sz="1500" spc="-10" dirty="0">
                <a:solidFill>
                  <a:srgbClr val="009E5C"/>
                </a:solidFill>
                <a:latin typeface="Consolas"/>
                <a:cs typeface="Consolas"/>
              </a:rPr>
              <a:t>"</a:t>
            </a:r>
            <a:endParaRPr sz="1500" dirty="0">
              <a:latin typeface="Consolas"/>
              <a:cs typeface="Consolas"/>
            </a:endParaRPr>
          </a:p>
          <a:p>
            <a:pPr marL="583565">
              <a:spcBef>
                <a:spcPts val="300"/>
              </a:spcBef>
            </a:pP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&lt;strong&gt;Borough: </a:t>
            </a:r>
            <a:r>
              <a:rPr sz="1500" spc="-35" dirty="0">
                <a:solidFill>
                  <a:srgbClr val="009E5C"/>
                </a:solidFill>
                <a:latin typeface="Consolas"/>
                <a:cs typeface="Consolas"/>
              </a:rPr>
              <a:t>&lt;/strong&gt;{borough}&lt;br&gt;</a:t>
            </a:r>
            <a:endParaRPr sz="1500" dirty="0">
              <a:latin typeface="Consolas"/>
              <a:cs typeface="Consolas"/>
            </a:endParaRPr>
          </a:p>
          <a:p>
            <a:pPr marL="583565">
              <a:spcBef>
                <a:spcPts val="300"/>
              </a:spcBef>
            </a:pPr>
            <a:r>
              <a:rPr sz="1500" spc="-70" dirty="0">
                <a:solidFill>
                  <a:srgbClr val="009E5C"/>
                </a:solidFill>
                <a:latin typeface="Consolas"/>
                <a:cs typeface="Consolas"/>
              </a:rPr>
              <a:t>&lt;strong&gt;Lot:</a:t>
            </a:r>
            <a:r>
              <a:rPr sz="1500" spc="-135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35" dirty="0">
                <a:solidFill>
                  <a:srgbClr val="009E5C"/>
                </a:solidFill>
                <a:latin typeface="Consolas"/>
                <a:cs typeface="Consolas"/>
              </a:rPr>
              <a:t>&lt;/strong&gt;{lotnum}&lt;br&gt;</a:t>
            </a:r>
            <a:endParaRPr sz="1500" dirty="0">
              <a:latin typeface="Consolas"/>
              <a:cs typeface="Consolas"/>
            </a:endParaRPr>
          </a:p>
          <a:p>
            <a:pPr marL="393065" marR="3418204" indent="189865">
              <a:lnSpc>
                <a:spcPct val="116700"/>
              </a:lnSpc>
            </a:pPr>
            <a:r>
              <a:rPr sz="1500" spc="-70" dirty="0">
                <a:solidFill>
                  <a:srgbClr val="009E5C"/>
                </a:solidFill>
                <a:latin typeface="Consolas"/>
                <a:cs typeface="Consolas"/>
              </a:rPr>
              <a:t>&lt;strong&gt;Avg.</a:t>
            </a:r>
            <a:r>
              <a:rPr sz="1500" spc="-114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009E5C"/>
                </a:solidFill>
                <a:latin typeface="Consolas"/>
                <a:cs typeface="Consolas"/>
              </a:rPr>
              <a:t>wait:</a:t>
            </a:r>
            <a:r>
              <a:rPr sz="1500" spc="-110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&lt;/strong&gt;{avg_wait}</a:t>
            </a:r>
            <a:r>
              <a:rPr sz="1500" spc="-110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weeks </a:t>
            </a:r>
            <a:r>
              <a:rPr sz="1500" spc="-30" dirty="0">
                <a:solidFill>
                  <a:srgbClr val="009E5C"/>
                </a:solidFill>
                <a:latin typeface="Consolas"/>
                <a:cs typeface="Consolas"/>
              </a:rPr>
              <a:t>"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r>
              <a:rPr sz="1500" spc="-17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40" dirty="0">
                <a:solidFill>
                  <a:srgbClr val="505050"/>
                </a:solidFill>
                <a:latin typeface="Consolas"/>
                <a:cs typeface="Consolas"/>
              </a:rPr>
              <a:t>lapply(htmltools::HTML)</a:t>
            </a:r>
            <a:endParaRPr sz="1500">
              <a:latin typeface="Consolas"/>
              <a:cs typeface="Consolas"/>
            </a:endParaRPr>
          </a:p>
          <a:p>
            <a:pPr marL="202565">
              <a:spcBef>
                <a:spcPts val="300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endParaRPr sz="1500" dirty="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16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451485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140" dirty="0"/>
              <a:t>About</a:t>
            </a:r>
            <a:r>
              <a:rPr spc="-340" dirty="0"/>
              <a:t> </a:t>
            </a:r>
            <a:r>
              <a:rPr spc="-30" dirty="0"/>
              <a:t>the</a:t>
            </a:r>
            <a:r>
              <a:rPr spc="-340" dirty="0"/>
              <a:t> </a:t>
            </a:r>
            <a:r>
              <a:rPr dirty="0"/>
              <a:t>data</a:t>
            </a:r>
            <a:r>
              <a:rPr spc="-335" dirty="0"/>
              <a:t> </a:t>
            </a:r>
            <a:r>
              <a:rPr spc="60" dirty="0"/>
              <a:t>and</a:t>
            </a:r>
            <a:r>
              <a:rPr spc="-340" dirty="0"/>
              <a:t> </a:t>
            </a:r>
            <a:r>
              <a:rPr spc="25" dirty="0"/>
              <a:t>app</a:t>
            </a:r>
          </a:p>
        </p:txBody>
      </p:sp>
      <p:sp>
        <p:nvSpPr>
          <p:cNvPr id="3" name="object 3"/>
          <p:cNvSpPr/>
          <p:nvPr/>
        </p:nvSpPr>
        <p:spPr>
          <a:xfrm>
            <a:off x="2451102" y="5457827"/>
            <a:ext cx="8124825" cy="9525"/>
          </a:xfrm>
          <a:custGeom>
            <a:avLst/>
            <a:gdLst/>
            <a:ahLst/>
            <a:cxnLst/>
            <a:rect l="l" t="t" r="r" b="b"/>
            <a:pathLst>
              <a:path w="8124825" h="9525">
                <a:moveTo>
                  <a:pt x="8124824" y="9524"/>
                </a:moveTo>
                <a:lnTo>
                  <a:pt x="0" y="9524"/>
                </a:lnTo>
                <a:lnTo>
                  <a:pt x="0" y="0"/>
                </a:lnTo>
                <a:lnTo>
                  <a:pt x="8124824" y="0"/>
                </a:lnTo>
                <a:lnTo>
                  <a:pt x="8124824" y="9524"/>
                </a:lnTo>
                <a:close/>
              </a:path>
            </a:pathLst>
          </a:custGeom>
          <a:solidFill>
            <a:srgbClr val="297CDE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438403" y="1406528"/>
            <a:ext cx="8856345" cy="40373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app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which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this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presentation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is based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on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is used by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commissioners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of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dental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surgery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contracts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boroughs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London.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They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asked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50" dirty="0">
                <a:solidFill>
                  <a:srgbClr val="545454"/>
                </a:solidFill>
                <a:latin typeface="Arial"/>
                <a:cs typeface="Arial"/>
              </a:rPr>
              <a:t>a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dashboard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that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would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allow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them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how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each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boroughs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was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performing.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The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comes </a:t>
            </a:r>
            <a:r>
              <a:rPr sz="1950" spc="120" dirty="0">
                <a:solidFill>
                  <a:srgbClr val="545454"/>
                </a:solidFill>
                <a:latin typeface="Arial"/>
                <a:cs typeface="Arial"/>
              </a:rPr>
              <a:t>from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a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monthly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survey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completed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by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contractors,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giving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numbers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referrals,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treatments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length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waiting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lists</a:t>
            </a:r>
            <a:r>
              <a:rPr sz="1950" spc="1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etc.</a:t>
            </a:r>
            <a:endParaRPr sz="1950">
              <a:latin typeface="Arial"/>
              <a:cs typeface="Arial"/>
            </a:endParaRPr>
          </a:p>
          <a:p>
            <a:pPr marL="12700" marR="294640">
              <a:lnSpc>
                <a:spcPts val="2330"/>
              </a:lnSpc>
              <a:spcBef>
                <a:spcPts val="202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All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values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example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have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been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randomised,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do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not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represent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real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situation.</a:t>
            </a:r>
            <a:endParaRPr sz="1950">
              <a:latin typeface="Arial"/>
              <a:cs typeface="Arial"/>
            </a:endParaRPr>
          </a:p>
          <a:p>
            <a:pPr marL="12700" marR="11430">
              <a:lnSpc>
                <a:spcPts val="2330"/>
              </a:lnSpc>
              <a:spcBef>
                <a:spcPts val="2014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example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included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Github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repo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that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anyone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interested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in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using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code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quickly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see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code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action.</a:t>
            </a:r>
            <a:endParaRPr sz="1950">
              <a:latin typeface="Arial"/>
              <a:cs typeface="Arial"/>
            </a:endParaRPr>
          </a:p>
          <a:p>
            <a:pPr marL="12700">
              <a:spcBef>
                <a:spcPts val="1855"/>
              </a:spcBef>
            </a:pPr>
            <a:r>
              <a:rPr sz="1950" spc="6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https://github.com/nhsbsa-data-analytics/london-</a:t>
            </a:r>
            <a:r>
              <a:rPr sz="195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oral-surgey-</a:t>
            </a:r>
            <a:r>
              <a:rPr sz="1950" spc="5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mapping</a:t>
            </a:r>
            <a:endParaRPr sz="19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2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714248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265" dirty="0"/>
              <a:t>Why</a:t>
            </a:r>
            <a:r>
              <a:rPr spc="-350" dirty="0"/>
              <a:t> </a:t>
            </a:r>
            <a:r>
              <a:rPr spc="55" dirty="0"/>
              <a:t>use</a:t>
            </a:r>
            <a:r>
              <a:rPr spc="-345" dirty="0"/>
              <a:t> </a:t>
            </a:r>
            <a:r>
              <a:rPr spc="175" dirty="0"/>
              <a:t>a</a:t>
            </a:r>
            <a:r>
              <a:rPr spc="-345" dirty="0"/>
              <a:t> </a:t>
            </a:r>
            <a:r>
              <a:rPr dirty="0"/>
              <a:t>map</a:t>
            </a:r>
            <a:r>
              <a:rPr spc="-345" dirty="0"/>
              <a:t> </a:t>
            </a:r>
            <a:r>
              <a:rPr spc="-35" dirty="0"/>
              <a:t>for</a:t>
            </a:r>
            <a:r>
              <a:rPr spc="-350" dirty="0"/>
              <a:t> </a:t>
            </a:r>
            <a:r>
              <a:rPr dirty="0"/>
              <a:t>data</a:t>
            </a:r>
            <a:r>
              <a:rPr spc="-345" dirty="0"/>
              <a:t> </a:t>
            </a:r>
            <a:r>
              <a:rPr spc="-10" dirty="0"/>
              <a:t>visualisation?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38403" y="1406525"/>
            <a:ext cx="8617585" cy="1160780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2700" marR="5080">
              <a:lnSpc>
                <a:spcPts val="2330"/>
              </a:lnSpc>
              <a:spcBef>
                <a:spcPts val="18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Using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table,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order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average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wait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column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boroughs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with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lowest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waiting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times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easily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enough.</a:t>
            </a:r>
            <a:endParaRPr sz="1950">
              <a:latin typeface="Arial"/>
              <a:cs typeface="Arial"/>
            </a:endParaRPr>
          </a:p>
          <a:p>
            <a:pPr marL="12700">
              <a:spcBef>
                <a:spcPts val="1855"/>
              </a:spcBef>
            </a:pP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But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where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these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boroughs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relation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each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other?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65528" y="2819399"/>
            <a:ext cx="6686549" cy="42957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3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46349" y="2695576"/>
            <a:ext cx="8724900" cy="1133475"/>
            <a:chOff x="666749" y="2695573"/>
            <a:chExt cx="8724900" cy="1133475"/>
          </a:xfrm>
        </p:grpSpPr>
        <p:sp>
          <p:nvSpPr>
            <p:cNvPr id="3" name="object 3"/>
            <p:cNvSpPr/>
            <p:nvPr/>
          </p:nvSpPr>
          <p:spPr>
            <a:xfrm>
              <a:off x="666749" y="2695573"/>
              <a:ext cx="8724900" cy="1133475"/>
            </a:xfrm>
            <a:custGeom>
              <a:avLst/>
              <a:gdLst/>
              <a:ahLst/>
              <a:cxnLst/>
              <a:rect l="l" t="t" r="r" b="b"/>
              <a:pathLst>
                <a:path w="8724900" h="1133475">
                  <a:moveTo>
                    <a:pt x="8724899" y="1133474"/>
                  </a:moveTo>
                  <a:lnTo>
                    <a:pt x="0" y="1133474"/>
                  </a:lnTo>
                  <a:lnTo>
                    <a:pt x="0" y="0"/>
                  </a:lnTo>
                  <a:lnTo>
                    <a:pt x="8724899" y="0"/>
                  </a:lnTo>
                  <a:lnTo>
                    <a:pt x="8724899" y="1133474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66749" y="2695573"/>
              <a:ext cx="47625" cy="1133475"/>
            </a:xfrm>
            <a:custGeom>
              <a:avLst/>
              <a:gdLst/>
              <a:ahLst/>
              <a:cxnLst/>
              <a:rect l="l" t="t" r="r" b="b"/>
              <a:pathLst>
                <a:path w="47625" h="1133475">
                  <a:moveTo>
                    <a:pt x="47624" y="1133474"/>
                  </a:moveTo>
                  <a:lnTo>
                    <a:pt x="0" y="1133474"/>
                  </a:lnTo>
                  <a:lnTo>
                    <a:pt x="0" y="0"/>
                  </a:lnTo>
                  <a:lnTo>
                    <a:pt x="47624" y="0"/>
                  </a:lnTo>
                  <a:lnTo>
                    <a:pt x="47624" y="1133474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714248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265" dirty="0"/>
              <a:t>Why</a:t>
            </a:r>
            <a:r>
              <a:rPr spc="-350" dirty="0"/>
              <a:t> </a:t>
            </a:r>
            <a:r>
              <a:rPr spc="55" dirty="0"/>
              <a:t>use</a:t>
            </a:r>
            <a:r>
              <a:rPr spc="-345" dirty="0"/>
              <a:t> </a:t>
            </a:r>
            <a:r>
              <a:rPr spc="175" dirty="0"/>
              <a:t>a</a:t>
            </a:r>
            <a:r>
              <a:rPr spc="-345" dirty="0"/>
              <a:t> </a:t>
            </a:r>
            <a:r>
              <a:rPr dirty="0"/>
              <a:t>map</a:t>
            </a:r>
            <a:r>
              <a:rPr spc="-345" dirty="0"/>
              <a:t> </a:t>
            </a:r>
            <a:r>
              <a:rPr spc="-35" dirty="0"/>
              <a:t>for</a:t>
            </a:r>
            <a:r>
              <a:rPr spc="-350" dirty="0"/>
              <a:t> </a:t>
            </a:r>
            <a:r>
              <a:rPr dirty="0"/>
              <a:t>data</a:t>
            </a:r>
            <a:r>
              <a:rPr spc="-345" dirty="0"/>
              <a:t> </a:t>
            </a:r>
            <a:r>
              <a:rPr spc="-10" dirty="0"/>
              <a:t>visualisation?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438403" y="1406525"/>
            <a:ext cx="8839835" cy="2303780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2700" marR="5080" algn="just">
              <a:lnSpc>
                <a:spcPts val="2330"/>
              </a:lnSpc>
              <a:spcBef>
                <a:spcPts val="185"/>
              </a:spcBef>
            </a:pP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With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an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appropriately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coloured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map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at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glance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that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North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to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West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perimeter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has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lowest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waiting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times.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This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course exactly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what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50" dirty="0">
                <a:solidFill>
                  <a:srgbClr val="545454"/>
                </a:solidFill>
                <a:latin typeface="Arial"/>
                <a:cs typeface="Arial"/>
              </a:rPr>
              <a:t>a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map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for!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50"/>
              </a:spcBef>
            </a:pPr>
            <a:endParaRPr sz="3400">
              <a:latin typeface="Arial"/>
              <a:cs typeface="Arial"/>
            </a:endParaRPr>
          </a:p>
          <a:p>
            <a:pPr marL="526415" marR="1222375">
              <a:lnSpc>
                <a:spcPts val="2330"/>
              </a:lnSpc>
            </a:pPr>
            <a:r>
              <a:rPr sz="1950" i="1" spc="90" dirty="0">
                <a:solidFill>
                  <a:srgbClr val="545454"/>
                </a:solidFill>
                <a:latin typeface="Calibri"/>
                <a:cs typeface="Calibri"/>
              </a:rPr>
              <a:t>a</a:t>
            </a:r>
            <a:r>
              <a:rPr sz="1950" i="1" spc="114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0" dirty="0">
                <a:solidFill>
                  <a:srgbClr val="545454"/>
                </a:solidFill>
                <a:latin typeface="Calibri"/>
                <a:cs typeface="Calibri"/>
              </a:rPr>
              <a:t>drawing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that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gives</a:t>
            </a:r>
            <a:r>
              <a:rPr sz="1950" i="1" spc="114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you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90" dirty="0">
                <a:solidFill>
                  <a:srgbClr val="545454"/>
                </a:solidFill>
                <a:latin typeface="Calibri"/>
                <a:cs typeface="Calibri"/>
              </a:rPr>
              <a:t>a</a:t>
            </a:r>
            <a:r>
              <a:rPr sz="1950" i="1" spc="114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particular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type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of</a:t>
            </a:r>
            <a:r>
              <a:rPr sz="1950" i="1" spc="114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information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0" dirty="0">
                <a:solidFill>
                  <a:srgbClr val="545454"/>
                </a:solidFill>
                <a:latin typeface="Calibri"/>
                <a:cs typeface="Calibri"/>
              </a:rPr>
              <a:t>about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40" dirty="0">
                <a:solidFill>
                  <a:srgbClr val="545454"/>
                </a:solidFill>
                <a:latin typeface="Calibri"/>
                <a:cs typeface="Calibri"/>
              </a:rPr>
              <a:t>a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particular</a:t>
            </a:r>
            <a:r>
              <a:rPr sz="1950" i="1" spc="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45" dirty="0">
                <a:solidFill>
                  <a:srgbClr val="545454"/>
                </a:solidFill>
                <a:latin typeface="Calibri"/>
                <a:cs typeface="Calibri"/>
              </a:rPr>
              <a:t>area</a:t>
            </a:r>
            <a:endParaRPr sz="1950">
              <a:latin typeface="Calibri"/>
              <a:cs typeface="Calibri"/>
            </a:endParaRPr>
          </a:p>
          <a:p>
            <a:pPr marL="5641975">
              <a:lnSpc>
                <a:spcPts val="2245"/>
              </a:lnSpc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—</a:t>
            </a:r>
            <a:r>
              <a:rPr sz="1950" spc="1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Cambridge</a:t>
            </a:r>
            <a:r>
              <a:rPr sz="1950" spc="1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Dictionary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99024" y="4200528"/>
            <a:ext cx="4019550" cy="3238499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4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46349" y="1428751"/>
            <a:ext cx="8724900" cy="1438275"/>
            <a:chOff x="666749" y="1428748"/>
            <a:chExt cx="8724900" cy="1438275"/>
          </a:xfrm>
        </p:grpSpPr>
        <p:sp>
          <p:nvSpPr>
            <p:cNvPr id="3" name="object 3"/>
            <p:cNvSpPr/>
            <p:nvPr/>
          </p:nvSpPr>
          <p:spPr>
            <a:xfrm>
              <a:off x="666749" y="1428748"/>
              <a:ext cx="8724900" cy="1438275"/>
            </a:xfrm>
            <a:custGeom>
              <a:avLst/>
              <a:gdLst/>
              <a:ahLst/>
              <a:cxnLst/>
              <a:rect l="l" t="t" r="r" b="b"/>
              <a:pathLst>
                <a:path w="8724900" h="1438275">
                  <a:moveTo>
                    <a:pt x="8724899" y="1438274"/>
                  </a:moveTo>
                  <a:lnTo>
                    <a:pt x="0" y="1438274"/>
                  </a:lnTo>
                  <a:lnTo>
                    <a:pt x="0" y="0"/>
                  </a:lnTo>
                  <a:lnTo>
                    <a:pt x="8724899" y="0"/>
                  </a:lnTo>
                  <a:lnTo>
                    <a:pt x="8724899" y="1438274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66749" y="1428748"/>
              <a:ext cx="47625" cy="1438275"/>
            </a:xfrm>
            <a:custGeom>
              <a:avLst/>
              <a:gdLst/>
              <a:ahLst/>
              <a:cxnLst/>
              <a:rect l="l" t="t" r="r" b="b"/>
              <a:pathLst>
                <a:path w="47625" h="1438275">
                  <a:moveTo>
                    <a:pt x="47624" y="1438274"/>
                  </a:moveTo>
                  <a:lnTo>
                    <a:pt x="0" y="1438274"/>
                  </a:lnTo>
                  <a:lnTo>
                    <a:pt x="0" y="0"/>
                  </a:lnTo>
                  <a:lnTo>
                    <a:pt x="47624" y="0"/>
                  </a:lnTo>
                  <a:lnTo>
                    <a:pt x="47624" y="1438274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299783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220" dirty="0"/>
              <a:t>What</a:t>
            </a:r>
            <a:r>
              <a:rPr spc="-320" dirty="0"/>
              <a:t> </a:t>
            </a:r>
            <a:r>
              <a:rPr dirty="0"/>
              <a:t>is</a:t>
            </a:r>
            <a:r>
              <a:rPr spc="-315" dirty="0"/>
              <a:t> </a:t>
            </a:r>
            <a:r>
              <a:rPr spc="-45" dirty="0"/>
              <a:t>Leaflet?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438400" y="1530350"/>
            <a:ext cx="8832850" cy="2303780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526415" marR="654050" algn="just">
              <a:lnSpc>
                <a:spcPts val="2330"/>
              </a:lnSpc>
              <a:spcBef>
                <a:spcPts val="185"/>
              </a:spcBef>
            </a:pP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Leaflet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0" dirty="0">
                <a:solidFill>
                  <a:srgbClr val="545454"/>
                </a:solidFill>
                <a:latin typeface="Calibri"/>
                <a:cs typeface="Calibri"/>
              </a:rPr>
              <a:t>is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the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55" dirty="0">
                <a:solidFill>
                  <a:srgbClr val="545454"/>
                </a:solidFill>
                <a:latin typeface="Calibri"/>
                <a:cs typeface="Calibri"/>
              </a:rPr>
              <a:t>leading</a:t>
            </a:r>
            <a:r>
              <a:rPr sz="1950" i="1" spc="19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80" dirty="0">
                <a:solidFill>
                  <a:srgbClr val="545454"/>
                </a:solidFill>
                <a:latin typeface="Calibri"/>
                <a:cs typeface="Calibri"/>
              </a:rPr>
              <a:t>open-</a:t>
            </a:r>
            <a:r>
              <a:rPr sz="1950" i="1" spc="55" dirty="0">
                <a:solidFill>
                  <a:srgbClr val="545454"/>
                </a:solidFill>
                <a:latin typeface="Calibri"/>
                <a:cs typeface="Calibri"/>
              </a:rPr>
              <a:t>source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JavaScript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0" dirty="0">
                <a:solidFill>
                  <a:srgbClr val="545454"/>
                </a:solidFill>
                <a:latin typeface="Calibri"/>
                <a:cs typeface="Calibri"/>
              </a:rPr>
              <a:t>library</a:t>
            </a:r>
            <a:r>
              <a:rPr sz="1950" i="1" spc="19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5" dirty="0">
                <a:solidFill>
                  <a:srgbClr val="545454"/>
                </a:solidFill>
                <a:latin typeface="Calibri"/>
                <a:cs typeface="Calibri"/>
              </a:rPr>
              <a:t>for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5" dirty="0">
                <a:solidFill>
                  <a:srgbClr val="545454"/>
                </a:solidFill>
                <a:latin typeface="Calibri"/>
                <a:cs typeface="Calibri"/>
              </a:rPr>
              <a:t>mobile-</a:t>
            </a:r>
            <a:r>
              <a:rPr sz="1950" i="1" spc="45" dirty="0">
                <a:solidFill>
                  <a:srgbClr val="545454"/>
                </a:solidFill>
                <a:latin typeface="Calibri"/>
                <a:cs typeface="Calibri"/>
              </a:rPr>
              <a:t>friendly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interactive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maps;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it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90" dirty="0">
                <a:solidFill>
                  <a:srgbClr val="545454"/>
                </a:solidFill>
                <a:latin typeface="Calibri"/>
                <a:cs typeface="Calibri"/>
              </a:rPr>
              <a:t>has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0" dirty="0">
                <a:solidFill>
                  <a:srgbClr val="545454"/>
                </a:solidFill>
                <a:latin typeface="Calibri"/>
                <a:cs typeface="Calibri"/>
              </a:rPr>
              <a:t>all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the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90" dirty="0">
                <a:solidFill>
                  <a:srgbClr val="545454"/>
                </a:solidFill>
                <a:latin typeface="Calibri"/>
                <a:cs typeface="Calibri"/>
              </a:rPr>
              <a:t>mapping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50" dirty="0">
                <a:solidFill>
                  <a:srgbClr val="545454"/>
                </a:solidFill>
                <a:latin typeface="Calibri"/>
                <a:cs typeface="Calibri"/>
              </a:rPr>
              <a:t>features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5" dirty="0">
                <a:solidFill>
                  <a:srgbClr val="545454"/>
                </a:solidFill>
                <a:latin typeface="Calibri"/>
                <a:cs typeface="Calibri"/>
              </a:rPr>
              <a:t>most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0" dirty="0">
                <a:solidFill>
                  <a:srgbClr val="545454"/>
                </a:solidFill>
                <a:latin typeface="Calibri"/>
                <a:cs typeface="Calibri"/>
              </a:rPr>
              <a:t>developers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-20" dirty="0">
                <a:solidFill>
                  <a:srgbClr val="545454"/>
                </a:solidFill>
                <a:latin typeface="Calibri"/>
                <a:cs typeface="Calibri"/>
              </a:rPr>
              <a:t>ever </a:t>
            </a:r>
            <a:r>
              <a:rPr sz="1950" i="1" spc="50" dirty="0">
                <a:solidFill>
                  <a:srgbClr val="545454"/>
                </a:solidFill>
                <a:latin typeface="Calibri"/>
                <a:cs typeface="Calibri"/>
              </a:rPr>
              <a:t>need.</a:t>
            </a:r>
            <a:endParaRPr sz="1950">
              <a:latin typeface="Calibri"/>
              <a:cs typeface="Calibri"/>
            </a:endParaRPr>
          </a:p>
          <a:p>
            <a:pPr marR="363220" algn="r">
              <a:lnSpc>
                <a:spcPts val="2315"/>
              </a:lnSpc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—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leafletjs.com</a:t>
            </a:r>
            <a:endParaRPr sz="19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450">
              <a:latin typeface="Arial"/>
              <a:cs typeface="Arial"/>
            </a:endParaRPr>
          </a:p>
          <a:p>
            <a:pPr marL="12700" marR="201295">
              <a:lnSpc>
                <a:spcPts val="2330"/>
              </a:lnSpc>
              <a:spcBef>
                <a:spcPts val="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Luckily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20" dirty="0">
                <a:solidFill>
                  <a:srgbClr val="545454"/>
                </a:solidFill>
                <a:latin typeface="Arial"/>
                <a:cs typeface="Arial"/>
              </a:rPr>
              <a:t>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users,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there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package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available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20" dirty="0">
                <a:solidFill>
                  <a:srgbClr val="545454"/>
                </a:solidFill>
                <a:latin typeface="Arial"/>
                <a:cs typeface="Arial"/>
              </a:rPr>
              <a:t>R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-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also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called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leaflet.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There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plenty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examples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using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it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at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u="sng" spc="-470" dirty="0">
                <a:solidFill>
                  <a:srgbClr val="545454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2"/>
              </a:rPr>
              <a:t> </a:t>
            </a:r>
            <a:r>
              <a:rPr sz="1950" spc="6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https://rstudio.github.io/leaflet/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79749" y="4076703"/>
            <a:ext cx="7667624" cy="1657349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5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246126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295" dirty="0"/>
              <a:t>GIS</a:t>
            </a:r>
            <a:r>
              <a:rPr spc="-350" dirty="0"/>
              <a:t> </a:t>
            </a:r>
            <a:r>
              <a:rPr dirty="0"/>
              <a:t>data</a:t>
            </a:r>
            <a:r>
              <a:rPr spc="-345" dirty="0"/>
              <a:t> </a:t>
            </a:r>
            <a:r>
              <a:rPr spc="-20" dirty="0"/>
              <a:t>files</a:t>
            </a:r>
          </a:p>
        </p:txBody>
      </p:sp>
      <p:sp>
        <p:nvSpPr>
          <p:cNvPr id="3" name="object 3"/>
          <p:cNvSpPr/>
          <p:nvPr/>
        </p:nvSpPr>
        <p:spPr>
          <a:xfrm>
            <a:off x="4327527" y="3476626"/>
            <a:ext cx="5934075" cy="9525"/>
          </a:xfrm>
          <a:custGeom>
            <a:avLst/>
            <a:gdLst/>
            <a:ahLst/>
            <a:cxnLst/>
            <a:rect l="l" t="t" r="r" b="b"/>
            <a:pathLst>
              <a:path w="5934075" h="9525">
                <a:moveTo>
                  <a:pt x="5934074" y="9524"/>
                </a:moveTo>
                <a:lnTo>
                  <a:pt x="0" y="9524"/>
                </a:lnTo>
                <a:lnTo>
                  <a:pt x="0" y="0"/>
                </a:lnTo>
                <a:lnTo>
                  <a:pt x="5934074" y="0"/>
                </a:lnTo>
                <a:lnTo>
                  <a:pt x="5934074" y="9524"/>
                </a:lnTo>
                <a:close/>
              </a:path>
            </a:pathLst>
          </a:custGeom>
          <a:solidFill>
            <a:srgbClr val="297CDE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451099" y="3771901"/>
            <a:ext cx="8743950" cy="9525"/>
          </a:xfrm>
          <a:custGeom>
            <a:avLst/>
            <a:gdLst/>
            <a:ahLst/>
            <a:cxnLst/>
            <a:rect l="l" t="t" r="r" b="b"/>
            <a:pathLst>
              <a:path w="8743950" h="9525">
                <a:moveTo>
                  <a:pt x="8743949" y="9524"/>
                </a:moveTo>
                <a:lnTo>
                  <a:pt x="0" y="9524"/>
                </a:lnTo>
                <a:lnTo>
                  <a:pt x="0" y="0"/>
                </a:lnTo>
                <a:lnTo>
                  <a:pt x="8743949" y="0"/>
                </a:lnTo>
                <a:lnTo>
                  <a:pt x="8743949" y="9524"/>
                </a:lnTo>
                <a:close/>
              </a:path>
            </a:pathLst>
          </a:custGeom>
          <a:solidFill>
            <a:srgbClr val="297CDE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2" y="1406528"/>
            <a:ext cx="8872855" cy="378967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70510">
              <a:lnSpc>
                <a:spcPct val="100400"/>
              </a:lnSpc>
              <a:spcBef>
                <a:spcPts val="9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Leaflet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maps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built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by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combining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layers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together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result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desired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map.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These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layers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include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base maps,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such as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provided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by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Ordnance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Survey,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defined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some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geographic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information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system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(GIS)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format.</a:t>
            </a:r>
            <a:endParaRPr sz="1950">
              <a:latin typeface="Arial"/>
              <a:cs typeface="Arial"/>
            </a:endParaRPr>
          </a:p>
          <a:p>
            <a:pPr marL="12700" marR="64135">
              <a:lnSpc>
                <a:spcPts val="2330"/>
              </a:lnSpc>
              <a:spcBef>
                <a:spcPts val="202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this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demo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will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files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provided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by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Greater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London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Authority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and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available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at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 </a:t>
            </a:r>
            <a:r>
              <a:rPr sz="1950" spc="5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https://data.london.gov.uk/download/statistical-</a:t>
            </a:r>
            <a:r>
              <a:rPr sz="1950" spc="-2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gis- </a:t>
            </a:r>
            <a:r>
              <a:rPr sz="195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boundary-files-london/9ba8c833-6370-4b11-abdc-</a:t>
            </a:r>
            <a:r>
              <a:rPr sz="1950" spc="-1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314aa020d5e0/statistical-</a:t>
            </a:r>
            <a:endParaRPr sz="1950">
              <a:latin typeface="Arial"/>
              <a:cs typeface="Arial"/>
            </a:endParaRPr>
          </a:p>
          <a:p>
            <a:pPr marL="12700">
              <a:lnSpc>
                <a:spcPts val="2240"/>
              </a:lnSpc>
            </a:pPr>
            <a:r>
              <a:rPr sz="1950" u="sng" spc="-490" dirty="0">
                <a:solidFill>
                  <a:srgbClr val="545454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950" spc="35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gis-</a:t>
            </a:r>
            <a:r>
              <a:rPr sz="1950" spc="45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boundaries-</a:t>
            </a:r>
            <a:r>
              <a:rPr sz="1950" spc="35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london.zip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.</a:t>
            </a:r>
            <a:endParaRPr sz="1950">
              <a:latin typeface="Arial"/>
              <a:cs typeface="Arial"/>
            </a:endParaRPr>
          </a:p>
          <a:p>
            <a:pPr marL="12700" marR="5080">
              <a:lnSpc>
                <a:spcPts val="2330"/>
              </a:lnSpc>
              <a:spcBef>
                <a:spcPts val="209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There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several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formats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data.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This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demo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what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known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as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shapefiles.</a:t>
            </a:r>
            <a:r>
              <a:rPr sz="1950" spc="1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Shapefile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format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spatially</a:t>
            </a:r>
            <a:r>
              <a:rPr sz="1950" spc="1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describe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vector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features,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i.e.</a:t>
            </a:r>
            <a:r>
              <a:rPr sz="1950" spc="1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points,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lines,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polygons.</a:t>
            </a:r>
            <a:endParaRPr sz="19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6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408686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55" dirty="0"/>
              <a:t>Reading</a:t>
            </a:r>
            <a:r>
              <a:rPr spc="-340" dirty="0"/>
              <a:t> </a:t>
            </a:r>
            <a:r>
              <a:rPr spc="-295" dirty="0"/>
              <a:t>GIS</a:t>
            </a:r>
            <a:r>
              <a:rPr spc="-340" dirty="0"/>
              <a:t> </a:t>
            </a:r>
            <a:r>
              <a:rPr dirty="0"/>
              <a:t>data</a:t>
            </a:r>
            <a:r>
              <a:rPr spc="-335" dirty="0"/>
              <a:t> </a:t>
            </a:r>
            <a:r>
              <a:rPr spc="-10" dirty="0"/>
              <a:t>files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51100" y="4238628"/>
            <a:ext cx="8915400" cy="2724149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1879600" y="2524123"/>
            <a:ext cx="9448800" cy="1524000"/>
          </a:xfrm>
          <a:custGeom>
            <a:avLst/>
            <a:gdLst/>
            <a:ahLst/>
            <a:cxnLst/>
            <a:rect l="l" t="t" r="r" b="b"/>
            <a:pathLst>
              <a:path w="9448800" h="1524000">
                <a:moveTo>
                  <a:pt x="9448799" y="1523999"/>
                </a:moveTo>
                <a:lnTo>
                  <a:pt x="0" y="15239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15239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0" y="1406525"/>
            <a:ext cx="6794500" cy="2520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First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need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read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data.</a:t>
            </a:r>
            <a:endParaRPr sz="1950">
              <a:latin typeface="Arial"/>
              <a:cs typeface="Arial"/>
            </a:endParaRPr>
          </a:p>
          <a:p>
            <a:pPr marL="12700">
              <a:spcBef>
                <a:spcPts val="193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layer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will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spc="-10" dirty="0">
                <a:latin typeface="Consolas"/>
                <a:cs typeface="Consolas"/>
              </a:rPr>
              <a:t>London_Borough_Excluding_MHW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2450">
              <a:latin typeface="Arial"/>
              <a:cs typeface="Arial"/>
            </a:endParaRPr>
          </a:p>
          <a:p>
            <a:pPr marL="12700"/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readOGR(</a:t>
            </a:r>
            <a:endParaRPr sz="1500">
              <a:latin typeface="Consolas"/>
              <a:cs typeface="Consolas"/>
            </a:endParaRPr>
          </a:p>
          <a:p>
            <a:pPr marL="202565" marR="1337310">
              <a:lnSpc>
                <a:spcPct val="116700"/>
              </a:lnSpc>
            </a:pP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dsn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"../data/statistical-gis-boundaries-</a:t>
            </a:r>
            <a:r>
              <a:rPr sz="1500" spc="-80" dirty="0">
                <a:solidFill>
                  <a:srgbClr val="009E5C"/>
                </a:solidFill>
                <a:latin typeface="Consolas"/>
                <a:cs typeface="Consolas"/>
              </a:rPr>
              <a:t>london/ESRI"</a:t>
            </a:r>
            <a:r>
              <a:rPr sz="1500" spc="-80" dirty="0">
                <a:solidFill>
                  <a:srgbClr val="505050"/>
                </a:solidFill>
                <a:latin typeface="Consolas"/>
                <a:cs typeface="Consolas"/>
              </a:rPr>
              <a:t>,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layer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009E5C"/>
                </a:solidFill>
                <a:latin typeface="Consolas"/>
                <a:cs typeface="Consolas"/>
              </a:rPr>
              <a:t>"London_Borough_Excluding_MHW"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endParaRPr sz="1500">
              <a:latin typeface="Consolas"/>
              <a:cs typeface="Consolas"/>
            </a:endParaRPr>
          </a:p>
          <a:p>
            <a:pPr marL="202565">
              <a:spcBef>
                <a:spcPts val="300"/>
              </a:spcBef>
            </a:pP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verbose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5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7E0000"/>
                </a:solidFill>
                <a:latin typeface="Consolas"/>
                <a:cs typeface="Consolas"/>
              </a:rPr>
              <a:t>FALSE</a:t>
            </a:r>
            <a:endParaRPr sz="1500">
              <a:latin typeface="Consolas"/>
              <a:cs typeface="Consolas"/>
            </a:endParaRPr>
          </a:p>
          <a:p>
            <a:pPr marL="12700">
              <a:spcBef>
                <a:spcPts val="300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suppressWarnings()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2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prevent</a:t>
            </a:r>
            <a:r>
              <a:rPr sz="1500" i="1" spc="-12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warnings</a:t>
            </a:r>
            <a:r>
              <a:rPr sz="1500" i="1" spc="-12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about</a:t>
            </a:r>
            <a:r>
              <a:rPr sz="1500" i="1" spc="-12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discarded</a:t>
            </a:r>
            <a:r>
              <a:rPr sz="1500" i="1" spc="-12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datums</a:t>
            </a:r>
            <a:r>
              <a:rPr sz="1500" i="1" spc="-12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45" dirty="0">
                <a:solidFill>
                  <a:srgbClr val="787878"/>
                </a:solidFill>
                <a:latin typeface="Consolas"/>
                <a:cs typeface="Consolas"/>
              </a:rPr>
              <a:t>etc.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7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394335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145" dirty="0"/>
              <a:t>Structure</a:t>
            </a:r>
            <a:r>
              <a:rPr spc="-325" dirty="0"/>
              <a:t> </a:t>
            </a:r>
            <a:r>
              <a:rPr spc="60" dirty="0"/>
              <a:t>of</a:t>
            </a:r>
            <a:r>
              <a:rPr spc="-325" dirty="0"/>
              <a:t> </a:t>
            </a:r>
            <a:r>
              <a:rPr spc="-295" dirty="0"/>
              <a:t>GIS</a:t>
            </a:r>
            <a:r>
              <a:rPr spc="-325" dirty="0"/>
              <a:t> </a:t>
            </a:r>
            <a:r>
              <a:rPr spc="-20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2581272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79600" y="4410072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0" y="1406525"/>
            <a:ext cx="8713470" cy="425450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75"/>
              </a:spcBef>
            </a:pPr>
            <a:r>
              <a:rPr sz="1850" dirty="0">
                <a:latin typeface="Consolas"/>
                <a:cs typeface="Consolas"/>
              </a:rPr>
              <a:t>boroughs</a:t>
            </a:r>
            <a:r>
              <a:rPr sz="1850" spc="-475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 a special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type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dataframe,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defined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sp</a:t>
            </a:r>
            <a:r>
              <a:rPr sz="1850" spc="-475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package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(which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is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loaded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with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spc="-10" dirty="0">
                <a:latin typeface="Consolas"/>
                <a:cs typeface="Consolas"/>
              </a:rPr>
              <a:t>rgdal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).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It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has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multiple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slots,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accessed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using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@</a:t>
            </a:r>
            <a:r>
              <a:rPr sz="1850" spc="-459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symbol,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like </a:t>
            </a:r>
            <a:r>
              <a:rPr sz="1850" spc="-10" dirty="0">
                <a:latin typeface="Consolas"/>
                <a:cs typeface="Consolas"/>
              </a:rPr>
              <a:t>boroughs@data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2450">
              <a:latin typeface="Arial"/>
              <a:cs typeface="Arial"/>
            </a:endParaRPr>
          </a:p>
          <a:p>
            <a:pPr marL="12700">
              <a:spcBef>
                <a:spcPts val="5"/>
              </a:spcBef>
            </a:pP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class(boroughs)</a:t>
            </a:r>
            <a:endParaRPr sz="15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>
              <a:latin typeface="Consolas"/>
              <a:cs typeface="Consolas"/>
            </a:endParaRPr>
          </a:p>
          <a:p>
            <a:pPr marL="12700" marR="5541010">
              <a:lnSpc>
                <a:spcPct val="116700"/>
              </a:lnSpc>
              <a:spcBef>
                <a:spcPts val="1240"/>
              </a:spcBef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8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[1]</a:t>
            </a:r>
            <a:r>
              <a:rPr sz="1500" spc="-15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45454"/>
                </a:solidFill>
                <a:latin typeface="Consolas"/>
                <a:cs typeface="Consolas"/>
              </a:rPr>
              <a:t>"SpatialPolygonsDataFrame"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8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attr(,"package")</a:t>
            </a:r>
            <a:endParaRPr sz="1500">
              <a:latin typeface="Consolas"/>
              <a:cs typeface="Consolas"/>
            </a:endParaRPr>
          </a:p>
          <a:p>
            <a:pPr marL="12700">
              <a:spcBef>
                <a:spcPts val="300"/>
              </a:spcBef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8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[1]</a:t>
            </a:r>
            <a:r>
              <a:rPr sz="1500" spc="-15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"sp"</a:t>
            </a:r>
            <a:endParaRPr sz="15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>
              <a:latin typeface="Consolas"/>
              <a:cs typeface="Consolas"/>
            </a:endParaRPr>
          </a:p>
          <a:p>
            <a:pPr>
              <a:spcBef>
                <a:spcPts val="20"/>
              </a:spcBef>
            </a:pPr>
            <a:endParaRPr sz="1300">
              <a:latin typeface="Consolas"/>
              <a:cs typeface="Consolas"/>
            </a:endParaRPr>
          </a:p>
          <a:p>
            <a:pPr marL="12700"/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str(boroughs,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max.level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2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endParaRPr sz="15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>
              <a:latin typeface="Consolas"/>
              <a:cs typeface="Consolas"/>
            </a:endParaRPr>
          </a:p>
          <a:p>
            <a:pPr marL="12700" marR="2018030">
              <a:lnSpc>
                <a:spcPct val="116700"/>
              </a:lnSpc>
              <a:spcBef>
                <a:spcPts val="1245"/>
              </a:spcBef>
              <a:tabLst>
                <a:tab pos="488315" algn="l"/>
                <a:tab pos="1916430" algn="l"/>
                <a:tab pos="3439795" algn="l"/>
                <a:tab pos="4582795" algn="l"/>
              </a:tabLst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1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45454"/>
                </a:solidFill>
                <a:latin typeface="Consolas"/>
                <a:cs typeface="Consolas"/>
              </a:rPr>
              <a:t>Formal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class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45454"/>
                </a:solidFill>
                <a:latin typeface="Consolas"/>
                <a:cs typeface="Consolas"/>
              </a:rPr>
              <a:t>'SpatialPolygonsDataFrame'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[package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"sp"]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with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5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slots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..@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data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10" dirty="0">
                <a:solidFill>
                  <a:srgbClr val="545454"/>
                </a:solidFill>
                <a:latin typeface="Consolas"/>
                <a:cs typeface="Consolas"/>
              </a:rPr>
              <a:t>:'data.frame':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33</a:t>
            </a:r>
            <a:r>
              <a:rPr sz="1500" spc="-17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obs.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of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7</a:t>
            </a:r>
            <a:r>
              <a:rPr sz="1500" spc="-16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45454"/>
                </a:solidFill>
                <a:latin typeface="Consolas"/>
                <a:cs typeface="Consolas"/>
              </a:rPr>
              <a:t>variables: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8</a:t>
            </a:fld>
            <a:r>
              <a:rPr spc="-20" dirty="0"/>
              <a:t>/16</a:t>
            </a: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419350" y="5735447"/>
          <a:ext cx="6165212" cy="7219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95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56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94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84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71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549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..@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polygons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:List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of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33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..@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plotOrder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int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[1:33]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3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7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6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10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</a:t>
                      </a:r>
                      <a:r>
                        <a:rPr sz="1500" spc="-1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16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15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20</a:t>
                      </a:r>
                      <a:r>
                        <a:rPr sz="1500" spc="-1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18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4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..@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bbox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num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[1:2,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1:2]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503568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155851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561958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3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200934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2438400" y="6435724"/>
            <a:ext cx="6319520" cy="8255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spcBef>
                <a:spcPts val="400"/>
              </a:spcBef>
              <a:tabLst>
                <a:tab pos="488315" algn="l"/>
              </a:tabLst>
            </a:pP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..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..-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attr(*,</a:t>
            </a:r>
            <a:r>
              <a:rPr sz="1500" spc="-14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"dimnames")=List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of</a:t>
            </a:r>
            <a:r>
              <a:rPr sz="1500" spc="-14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2</a:t>
            </a:r>
            <a:endParaRPr sz="1500">
              <a:latin typeface="Consolas"/>
              <a:cs typeface="Consolas"/>
            </a:endParaRPr>
          </a:p>
          <a:p>
            <a:pPr marL="12700" marR="5080">
              <a:lnSpc>
                <a:spcPct val="116700"/>
              </a:lnSpc>
              <a:tabLst>
                <a:tab pos="488315" algn="l"/>
              </a:tabLst>
            </a:pP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..@</a:t>
            </a:r>
            <a:r>
              <a:rPr sz="1500" spc="-13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proj4string:Formal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class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'CRS'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[package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"sp"]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with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1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45454"/>
                </a:solidFill>
                <a:latin typeface="Consolas"/>
                <a:cs typeface="Consolas"/>
              </a:rPr>
              <a:t>slot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..$</a:t>
            </a:r>
            <a:r>
              <a:rPr sz="1500" spc="-13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comment:</a:t>
            </a:r>
            <a:r>
              <a:rPr sz="1500" spc="-12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chr</a:t>
            </a:r>
            <a:r>
              <a:rPr sz="1500" spc="-12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45454"/>
                </a:solidFill>
                <a:latin typeface="Consolas"/>
                <a:cs typeface="Consolas"/>
              </a:rPr>
              <a:t>"TRUE"</a:t>
            </a:r>
            <a:endParaRPr sz="15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431673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40" dirty="0"/>
              <a:t>Modifying</a:t>
            </a:r>
            <a:r>
              <a:rPr spc="-320" dirty="0"/>
              <a:t> </a:t>
            </a:r>
            <a:r>
              <a:rPr spc="-30" dirty="0"/>
              <a:t>the</a:t>
            </a:r>
            <a:r>
              <a:rPr spc="-315" dirty="0"/>
              <a:t> </a:t>
            </a:r>
            <a:r>
              <a:rPr spc="-295" dirty="0"/>
              <a:t>GIS</a:t>
            </a:r>
            <a:r>
              <a:rPr spc="-315" dirty="0"/>
              <a:t> </a:t>
            </a:r>
            <a:r>
              <a:rPr spc="-20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1428747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438403" y="1511300"/>
            <a:ext cx="1748789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str(boroughs@data)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38403" y="2159000"/>
            <a:ext cx="155892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8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'data.frame':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42658" y="2159000"/>
            <a:ext cx="98742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33</a:t>
            </a:r>
            <a:r>
              <a:rPr sz="1500" spc="-17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obs.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of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85212" y="2159000"/>
            <a:ext cx="117792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7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45454"/>
                </a:solidFill>
                <a:latin typeface="Consolas"/>
                <a:cs typeface="Consolas"/>
              </a:rPr>
              <a:t>variables:</a:t>
            </a:r>
            <a:endParaRPr sz="1500">
              <a:latin typeface="Consolas"/>
              <a:cs typeface="Consolas"/>
            </a:endParaRPr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2419353" y="2487423"/>
          <a:ext cx="7688579" cy="17862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1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23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79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581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  <a:tabLst>
                          <a:tab pos="994410" algn="l"/>
                        </a:tabLst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NAME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415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"Kingston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upon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Thames"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"Croydon"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"Bromley"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"Hounslow"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  <a:tabLst>
                          <a:tab pos="994410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GSS_CODE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"E09000021"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"E09000008"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"E09000006"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"E09000018"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  <a:tabLst>
                          <a:tab pos="994410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HECTARES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num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3726</a:t>
                      </a:r>
                      <a:r>
                        <a:rPr sz="1500" spc="-13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8649</a:t>
                      </a:r>
                      <a:r>
                        <a:rPr sz="1500" spc="-13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15013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5659</a:t>
                      </a:r>
                      <a:r>
                        <a:rPr sz="1500" spc="-13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5554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NONLD_AREA: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num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0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0</a:t>
                      </a:r>
                      <a:r>
                        <a:rPr sz="1500" spc="-14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0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60.8</a:t>
                      </a:r>
                      <a:r>
                        <a:rPr sz="1500" spc="-14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0</a:t>
                      </a:r>
                      <a:r>
                        <a:rPr sz="1500" spc="-14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ONS_INNER</a:t>
                      </a:r>
                      <a:r>
                        <a:rPr sz="1500" spc="-1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"F"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"F"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"F"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"F"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  <a:tabLst>
                          <a:tab pos="994410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SUB_2009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  <a:tabLst>
                          <a:tab pos="994410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SUB_2006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00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object 9"/>
          <p:cNvSpPr/>
          <p:nvPr/>
        </p:nvSpPr>
        <p:spPr>
          <a:xfrm>
            <a:off x="1879600" y="5438772"/>
            <a:ext cx="9448800" cy="723900"/>
          </a:xfrm>
          <a:custGeom>
            <a:avLst/>
            <a:gdLst/>
            <a:ahLst/>
            <a:cxnLst/>
            <a:rect l="l" t="t" r="r" b="b"/>
            <a:pathLst>
              <a:path w="9448800" h="723900">
                <a:moveTo>
                  <a:pt x="9448799" y="723899"/>
                </a:moveTo>
                <a:lnTo>
                  <a:pt x="0" y="7238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7238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2438400" y="4568825"/>
            <a:ext cx="8825230" cy="147320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40"/>
              </a:spcBef>
            </a:pP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columns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@data</a:t>
            </a:r>
            <a:r>
              <a:rPr sz="1850" spc="-480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slot,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only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need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NAME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also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change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this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match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column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name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used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surgery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data,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which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will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soon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see.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40"/>
              </a:spcBef>
            </a:pPr>
            <a:endParaRPr sz="2100">
              <a:latin typeface="Arial"/>
              <a:cs typeface="Arial"/>
            </a:endParaRPr>
          </a:p>
          <a:p>
            <a:pPr marL="202565" marR="5558155" indent="-190500">
              <a:lnSpc>
                <a:spcPct val="116700"/>
              </a:lnSpc>
            </a:pP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boroughs@data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boroughs@data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05050"/>
                </a:solidFill>
                <a:latin typeface="Consolas"/>
                <a:cs typeface="Consolas"/>
              </a:rPr>
              <a:t>%&gt;%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transmute(borough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05050"/>
                </a:solidFill>
                <a:latin typeface="Consolas"/>
                <a:cs typeface="Consolas"/>
              </a:rPr>
              <a:t>NAME)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9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4A72E241E3FEC429BFE99181982608C" ma:contentTypeVersion="15" ma:contentTypeDescription="Create a new document." ma:contentTypeScope="" ma:versionID="04aa755a991cdb8406d6c69783b95c25">
  <xsd:schema xmlns:xsd="http://www.w3.org/2001/XMLSchema" xmlns:xs="http://www.w3.org/2001/XMLSchema" xmlns:p="http://schemas.microsoft.com/office/2006/metadata/properties" xmlns:ns2="9358cb57-a827-4278-82f8-b5b2a77f679b" xmlns:ns3="892ea499-f99d-42b0-bf13-847613df9c98" xmlns:ns4="2799d30d-6731-4efe-ac9b-c4895a8828d9" targetNamespace="http://schemas.microsoft.com/office/2006/metadata/properties" ma:root="true" ma:fieldsID="8ee2405da357ea8bf003652e39bf9942" ns2:_="" ns3:_="" ns4:_="">
    <xsd:import namespace="9358cb57-a827-4278-82f8-b5b2a77f679b"/>
    <xsd:import namespace="892ea499-f99d-42b0-bf13-847613df9c98"/>
    <xsd:import namespace="2799d30d-6731-4efe-ac9b-c4895a8828d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58cb57-a827-4278-82f8-b5b2a77f67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02b69053-c3fb-47ab-9000-5ac769dc75f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2ea499-f99d-42b0-bf13-847613df9c9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99d30d-6731-4efe-ac9b-c4895a8828d9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252f2e59-9b87-42db-b885-43c133b57997}" ma:internalName="TaxCatchAll" ma:showField="CatchAllData" ma:web="892ea499-f99d-42b0-bf13-847613df9c9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358cb57-a827-4278-82f8-b5b2a77f679b">
      <Terms xmlns="http://schemas.microsoft.com/office/infopath/2007/PartnerControls"/>
    </lcf76f155ced4ddcb4097134ff3c332f>
    <TaxCatchAll xmlns="2799d30d-6731-4efe-ac9b-c4895a8828d9" xsi:nil="true"/>
  </documentManagement>
</p:properties>
</file>

<file path=customXml/itemProps1.xml><?xml version="1.0" encoding="utf-8"?>
<ds:datastoreItem xmlns:ds="http://schemas.openxmlformats.org/officeDocument/2006/customXml" ds:itemID="{E2869B0F-A5B7-43E8-98DD-8BD2357A3A96}"/>
</file>

<file path=customXml/itemProps2.xml><?xml version="1.0" encoding="utf-8"?>
<ds:datastoreItem xmlns:ds="http://schemas.openxmlformats.org/officeDocument/2006/customXml" ds:itemID="{2A71A959-4A8E-49DD-B9DD-6A46A9AD62F7}"/>
</file>

<file path=customXml/itemProps3.xml><?xml version="1.0" encoding="utf-8"?>
<ds:datastoreItem xmlns:ds="http://schemas.openxmlformats.org/officeDocument/2006/customXml" ds:itemID="{520E8F27-1FE9-43BC-BEE1-7BCA4ED8452B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1554</Words>
  <Application>Microsoft Office PowerPoint</Application>
  <PresentationFormat>Custom</PresentationFormat>
  <Paragraphs>228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Consolas</vt:lpstr>
      <vt:lpstr>Gill Sans MT</vt:lpstr>
      <vt:lpstr>Lucida Console</vt:lpstr>
      <vt:lpstr>Times New Roman</vt:lpstr>
      <vt:lpstr>Office Theme</vt:lpstr>
      <vt:lpstr>PowerPoint Presentation</vt:lpstr>
      <vt:lpstr>About the data and app</vt:lpstr>
      <vt:lpstr>Why use a map for data visualisation?</vt:lpstr>
      <vt:lpstr>Why use a map for data visualisation?</vt:lpstr>
      <vt:lpstr>What is Leaflet?</vt:lpstr>
      <vt:lpstr>GIS data files</vt:lpstr>
      <vt:lpstr>Reading GIS data files</vt:lpstr>
      <vt:lpstr>Structure of GIS data</vt:lpstr>
      <vt:lpstr>Modifying the GIS data</vt:lpstr>
      <vt:lpstr>Final GIS data steps</vt:lpstr>
      <vt:lpstr>Joining the data</vt:lpstr>
      <vt:lpstr>Displaying the base map</vt:lpstr>
      <vt:lpstr>Creating a colour palette</vt:lpstr>
      <vt:lpstr>Adding a layer to the map</vt:lpstr>
      <vt:lpstr>Finishing touches</vt:lpstr>
      <vt:lpstr>Finishing touches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Mark McPherson</cp:lastModifiedBy>
  <cp:revision>1</cp:revision>
  <dcterms:created xsi:type="dcterms:W3CDTF">2022-11-05T19:42:22Z</dcterms:created>
  <dcterms:modified xsi:type="dcterms:W3CDTF">2022-11-05T19:52:33Z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2022-11-05T00:00:00Z</vt:filetime>
  </property>
  <property fmtid="{D5CDD505-2E9C-101B-9397-08002B2CF9AE}" pid="3" name="Creator">
    <vt:lpwstr>Mozilla/5.0 (Windows NT 10.0; Win64; x64) AppleWebKit/537.36 (KHTML, like Gecko) Chrome/107.0.0.0 Safari/537.36</vt:lpwstr>
  </property>
  <property fmtid="{D5CDD505-2E9C-101B-9397-08002B2CF9AE}" pid="4" name="LastSaved">
    <vt:filetime>2022-11-05T00:00:00Z</vt:filetime>
  </property>
  <property fmtid="{D5CDD505-2E9C-101B-9397-08002B2CF9AE}" pid="5" name="ContentTypeId">
    <vt:lpwstr>0x010100B4A72E241E3FEC429BFE99181982608C</vt:lpwstr>
  </property>
  <property fmtid="{D5CDD505-2E9C-101B-9397-08002B2CF9AE}" pid="6" name="MediaServiceImageTags">
    <vt:lpwstr/>
  </property>
</Properties>
</file>